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Default Extension="tiff" ContentType="image/tiff"/>
  <Default Extension="vml" ContentType="application/vnd.openxmlformats-officedocument.vmlDrawin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Default Extension="bin" ContentType="application/vnd.openxmlformats-officedocument.oleObject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6"/>
  </p:notesMasterIdLst>
  <p:sldIdLst>
    <p:sldId id="256" r:id="rId2"/>
    <p:sldId id="257" r:id="rId3"/>
    <p:sldId id="262" r:id="rId4"/>
    <p:sldId id="263" r:id="rId5"/>
    <p:sldId id="264" r:id="rId6"/>
    <p:sldId id="267" r:id="rId7"/>
    <p:sldId id="258" r:id="rId8"/>
    <p:sldId id="259" r:id="rId9"/>
    <p:sldId id="266" r:id="rId10"/>
    <p:sldId id="260" r:id="rId11"/>
    <p:sldId id="261" r:id="rId12"/>
    <p:sldId id="268" r:id="rId13"/>
    <p:sldId id="269" r:id="rId14"/>
    <p:sldId id="270" r:id="rId15"/>
    <p:sldId id="271" r:id="rId16"/>
    <p:sldId id="272" r:id="rId17"/>
    <p:sldId id="273" r:id="rId18"/>
    <p:sldId id="277" r:id="rId19"/>
    <p:sldId id="278" r:id="rId20"/>
    <p:sldId id="279" r:id="rId21"/>
    <p:sldId id="280" r:id="rId22"/>
    <p:sldId id="281" r:id="rId23"/>
    <p:sldId id="282" r:id="rId24"/>
    <p:sldId id="283" r:id="rId2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5" d="100"/>
          <a:sy n="105" d="100"/>
        </p:scale>
        <p:origin x="-1620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wmf"/></Relationships>
</file>

<file path=ppt/drawings/_rels/vmlDrawing3.vml.rels><?xml version="1.0" encoding="UTF-8" standalone="yes"?>
<Relationships xmlns="http://schemas.openxmlformats.org/package/2006/relationships"><Relationship Id="rId2" Type="http://schemas.openxmlformats.org/officeDocument/2006/relationships/image" Target="../media/image10.wmf"/><Relationship Id="rId1" Type="http://schemas.openxmlformats.org/officeDocument/2006/relationships/image" Target="../media/image9.w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1.w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12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3EEE091-DEF8-4A2E-8ED2-04D4B475DAF5}" type="datetimeFigureOut">
              <a:rPr lang="ru-RU" smtClean="0"/>
              <a:pPr/>
              <a:t>11.10.2022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F471CB7-BC27-4291-975B-3D0FF8803D27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DC11B5-D731-4C9A-B2F4-5FB61A2DFF4B}" type="datetimeFigureOut">
              <a:rPr lang="ru-RU" smtClean="0"/>
              <a:pPr/>
              <a:t>11.10.2022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2EDC85-CF9A-45D7-84BB-393729A966C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DC11B5-D731-4C9A-B2F4-5FB61A2DFF4B}" type="datetimeFigureOut">
              <a:rPr lang="ru-RU" smtClean="0"/>
              <a:pPr/>
              <a:t>11.10.2022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2EDC85-CF9A-45D7-84BB-393729A966C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DC11B5-D731-4C9A-B2F4-5FB61A2DFF4B}" type="datetimeFigureOut">
              <a:rPr lang="ru-RU" smtClean="0"/>
              <a:pPr/>
              <a:t>11.10.2022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2EDC85-CF9A-45D7-84BB-393729A966C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Заголов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192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457200" y="1447800"/>
            <a:ext cx="4038600" cy="46783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447800"/>
            <a:ext cx="4038600" cy="46783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5791200" y="6203950"/>
            <a:ext cx="2590800" cy="38417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EDF0EC5-B37A-4994-9255-95A18474C0F3}" type="datetimeFigureOut">
              <a:rPr lang="ru-RU"/>
              <a:pPr>
                <a:defRPr/>
              </a:pPr>
              <a:t>11.10.2022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2133600" y="6203950"/>
            <a:ext cx="3581400" cy="38417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410575" y="6181725"/>
            <a:ext cx="609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BBC2DDA-CC42-41D5-94BB-F392BD4DE27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DC11B5-D731-4C9A-B2F4-5FB61A2DFF4B}" type="datetimeFigureOut">
              <a:rPr lang="ru-RU" smtClean="0"/>
              <a:pPr/>
              <a:t>11.10.2022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2EDC85-CF9A-45D7-84BB-393729A966C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DC11B5-D731-4C9A-B2F4-5FB61A2DFF4B}" type="datetimeFigureOut">
              <a:rPr lang="ru-RU" smtClean="0"/>
              <a:pPr/>
              <a:t>11.10.2022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2EDC85-CF9A-45D7-84BB-393729A966C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DC11B5-D731-4C9A-B2F4-5FB61A2DFF4B}" type="datetimeFigureOut">
              <a:rPr lang="ru-RU" smtClean="0"/>
              <a:pPr/>
              <a:t>11.10.2022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2EDC85-CF9A-45D7-84BB-393729A966C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DC11B5-D731-4C9A-B2F4-5FB61A2DFF4B}" type="datetimeFigureOut">
              <a:rPr lang="ru-RU" smtClean="0"/>
              <a:pPr/>
              <a:t>11.10.2022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2EDC85-CF9A-45D7-84BB-393729A966C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DC11B5-D731-4C9A-B2F4-5FB61A2DFF4B}" type="datetimeFigureOut">
              <a:rPr lang="ru-RU" smtClean="0"/>
              <a:pPr/>
              <a:t>11.10.2022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2EDC85-CF9A-45D7-84BB-393729A966C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DC11B5-D731-4C9A-B2F4-5FB61A2DFF4B}" type="datetimeFigureOut">
              <a:rPr lang="ru-RU" smtClean="0"/>
              <a:pPr/>
              <a:t>11.10.2022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2EDC85-CF9A-45D7-84BB-393729A966C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DC11B5-D731-4C9A-B2F4-5FB61A2DFF4B}" type="datetimeFigureOut">
              <a:rPr lang="ru-RU" smtClean="0"/>
              <a:pPr/>
              <a:t>11.10.2022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2EDC85-CF9A-45D7-84BB-393729A966C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DC11B5-D731-4C9A-B2F4-5FB61A2DFF4B}" type="datetimeFigureOut">
              <a:rPr lang="ru-RU" smtClean="0"/>
              <a:pPr/>
              <a:t>11.10.2022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2EDC85-CF9A-45D7-84BB-393729A966C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1DC11B5-D731-4C9A-B2F4-5FB61A2DFF4B}" type="datetimeFigureOut">
              <a:rPr lang="ru-RU" smtClean="0"/>
              <a:pPr/>
              <a:t>11.10.2022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F2EDC85-CF9A-45D7-84BB-393729A966C2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tif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2.v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4" Type="http://schemas.openxmlformats.org/officeDocument/2006/relationships/oleObject" Target="../embeddings/oleObject4.bin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4.v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5.v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2" Type="http://schemas.microsoft.com/office/2007/relationships/hdphoto" Target="NUL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kk-KZ" dirty="0"/>
              <a:t>Дәріс. № 10 Нано-жүйе арқылы </a:t>
            </a:r>
            <a:r>
              <a:rPr lang="kk-KZ" dirty="0" smtClean="0"/>
              <a:t>жарық </a:t>
            </a:r>
            <a:r>
              <a:rPr lang="kk-KZ" dirty="0"/>
              <a:t>шашырау және жарық сіңіру.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1" descr="header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58838" y="0"/>
            <a:ext cx="8285162" cy="9807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1"/>
          <p:cNvSpPr>
            <a:spLocks noChangeArrowheads="1"/>
          </p:cNvSpPr>
          <p:nvPr/>
        </p:nvSpPr>
        <p:spPr bwMode="auto">
          <a:xfrm>
            <a:off x="7098902" y="6372225"/>
            <a:ext cx="164981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r"/>
            <a:r>
              <a:rPr lang="kk-KZ" altLang="sma-NO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Оспанова Ж.Б.</a:t>
            </a:r>
            <a:endParaRPr lang="en-US" altLang="sma-NO" i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476672"/>
            <a:ext cx="8229600" cy="5649491"/>
          </a:xfrm>
        </p:spPr>
        <p:txBody>
          <a:bodyPr>
            <a:normAutofit fontScale="92500" lnSpcReduction="20000"/>
          </a:bodyPr>
          <a:lstStyle/>
          <a:p>
            <a:r>
              <a:rPr lang="kk-KZ" b="1" dirty="0"/>
              <a:t>Нанобөлшек бетінің дискретті кристалдық құрылымы жұтылу қарқындылығының жарықтың толқын ұзындығына тәуелділігін анықтайды.</a:t>
            </a:r>
            <a:r>
              <a:rPr lang="kk-KZ" dirty="0"/>
              <a:t> Көлемді бөлшектер үшін бұл заңдылық орындалмайды. нанобөлшектерден басқа наноөлшемді қабықшалар да оптикалық қасиетке ие бола алады. Диаметрі 4 нм болатын түйіршіктелген қабықшалар да нанобөлшектер сияқты </a:t>
            </a:r>
            <a:r>
              <a:rPr lang="kk-KZ" dirty="0" smtClean="0"/>
              <a:t>500-600 </a:t>
            </a:r>
            <a:r>
              <a:rPr lang="kk-KZ" dirty="0"/>
              <a:t>нм облыста жұтылу максимумына ие. Көрінетін аймақтан инфрақызыл облысқа ауысқанда </a:t>
            </a:r>
            <a:r>
              <a:rPr lang="kk-KZ" dirty="0" smtClean="0"/>
              <a:t>(1-10</a:t>
            </a:r>
            <a:r>
              <a:rPr lang="kk-KZ" baseline="30000" dirty="0" smtClean="0"/>
              <a:t>3</a:t>
            </a:r>
            <a:r>
              <a:rPr lang="kk-KZ" dirty="0" smtClean="0"/>
              <a:t> </a:t>
            </a:r>
            <a:r>
              <a:rPr lang="kk-KZ" dirty="0"/>
              <a:t>мкм) нанобөлшектен түзілген қабықшаларға тән жұтылу спектрінің эффективтілігінің төмендеуі байқалады. </a:t>
            </a:r>
            <a:r>
              <a:rPr lang="kk-KZ" dirty="0" smtClean="0"/>
              <a:t>(</a:t>
            </a:r>
            <a:endParaRPr lang="ru-RU" dirty="0"/>
          </a:p>
          <a:p>
            <a:endParaRPr lang="ru-RU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kk-KZ" sz="2700" smtClean="0"/>
              <a:t/>
            </a:r>
            <a:br>
              <a:rPr lang="kk-KZ" sz="2700" smtClean="0"/>
            </a:br>
            <a:r>
              <a:rPr lang="kk-KZ" sz="2700" smtClean="0"/>
              <a:t>Алтынның </a:t>
            </a:r>
            <a:r>
              <a:rPr lang="kk-KZ" sz="2700" dirty="0"/>
              <a:t>әр түрлі мөлшерлі нанобөлшектері үшін экстинкцияның жарық толқын ұзындығына тәуелділігі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Рисунок 3"/>
          <p:cNvPicPr/>
          <p:nvPr/>
        </p:nvPicPr>
        <p:blipFill rotWithShape="1">
          <a:blip r:embed="rId2" cstate="print">
            <a:biLevel thresh="75000"/>
            <a:extLst>
              <a:ext uri="{28A0092B-C50C-407E-A947-70E740481C1C}">
                <a14:useLocalDpi xmlns="" xmlns:wpc="http://schemas.microsoft.com/office/word/2010/wordprocessingCanvas" xmlns:mc="http://schemas.openxmlformats.org/markup-compatibility/2006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a14="http://schemas.microsoft.com/office/drawing/2010/main" xmlns:pic="http://schemas.openxmlformats.org/drawingml/2006/picture" xmlns:lc="http://schemas.openxmlformats.org/drawingml/2006/lockedCanvas" val="0"/>
              </a:ext>
            </a:extLst>
          </a:blip>
          <a:srcRect l="41538" t="25457" r="24391" b="49087"/>
          <a:stretch/>
        </p:blipFill>
        <p:spPr bwMode="auto">
          <a:xfrm>
            <a:off x="2051720" y="1988841"/>
            <a:ext cx="4680519" cy="3744416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="" xmlns:wpc="http://schemas.microsoft.com/office/word/2010/wordprocessingCanvas" xmlns:mc="http://schemas.openxmlformats.org/markup-compatibility/2006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a14="http://schemas.microsoft.com/office/drawing/2010/main" xmlns:pic="http://schemas.openxmlformats.org/drawingml/2006/picture" xmlns:lc="http://schemas.openxmlformats.org/drawingml/2006/lockedCanvas"/>
            </a:ext>
          </a:extLst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5" name="Rectangle 5"/>
          <p:cNvSpPr>
            <a:spLocks noGrp="1"/>
          </p:cNvSpPr>
          <p:nvPr>
            <p:ph type="title"/>
          </p:nvPr>
        </p:nvSpPr>
        <p:spPr bwMode="auto">
          <a:xfrm>
            <a:off x="457200" y="152400"/>
            <a:ext cx="8229600" cy="755650"/>
          </a:xfrm>
          <a:noFill/>
          <a:ln w="9525"/>
        </p:spPr>
        <p:txBody>
          <a:bodyPr wrap="square" lIns="91440" tIns="45720" rIns="91440" bIns="45720" numCol="1" compatLnSpc="1">
            <a:prstTxWarp prst="textNoShape">
              <a:avLst/>
            </a:prstTxWarp>
          </a:bodyPr>
          <a:lstStyle/>
          <a:p>
            <a:r>
              <a:rPr lang="ru-RU" sz="3800" dirty="0" err="1" smtClean="0"/>
              <a:t>Рэлейдің жарық шашырау</a:t>
            </a:r>
            <a:r>
              <a:rPr lang="ru-RU" sz="3800" dirty="0" smtClean="0"/>
              <a:t> </a:t>
            </a:r>
            <a:r>
              <a:rPr lang="ru-RU" sz="3800" dirty="0" err="1" smtClean="0"/>
              <a:t>теориясы</a:t>
            </a:r>
            <a:endParaRPr lang="ru-RU" sz="3800" dirty="0" smtClean="0">
              <a:ln>
                <a:noFill/>
              </a:ln>
              <a:effectLst/>
            </a:endParaRPr>
          </a:p>
        </p:txBody>
      </p:sp>
      <p:sp>
        <p:nvSpPr>
          <p:cNvPr id="40967" name="Rectangle 7"/>
          <p:cNvSpPr>
            <a:spLocks noGrp="1"/>
          </p:cNvSpPr>
          <p:nvPr>
            <p:ph idx="1"/>
          </p:nvPr>
        </p:nvSpPr>
        <p:spPr>
          <a:xfrm>
            <a:off x="395288" y="908050"/>
            <a:ext cx="8229600" cy="5545138"/>
          </a:xfrm>
        </p:spPr>
        <p:txBody>
          <a:bodyPr>
            <a:normAutofit fontScale="92500"/>
          </a:bodyPr>
          <a:lstStyle/>
          <a:p>
            <a:r>
              <a:rPr lang="ru-RU" dirty="0" err="1" smtClean="0"/>
              <a:t>Бір</a:t>
            </a:r>
            <a:r>
              <a:rPr lang="ru-RU" dirty="0" smtClean="0"/>
              <a:t> </a:t>
            </a:r>
            <a:r>
              <a:rPr lang="ru-RU" dirty="0" err="1" smtClean="0"/>
              <a:t>бөлшектің барлық бағытқа шашыраңқы интенсивтілігі</a:t>
            </a:r>
            <a:r>
              <a:rPr lang="ru-RU" b="1" dirty="0" smtClean="0"/>
              <a:t>	             	</a:t>
            </a:r>
            <a:r>
              <a:rPr lang="ru-RU" b="1" i="1" dirty="0" smtClean="0"/>
              <a:t> </a:t>
            </a:r>
            <a:endParaRPr lang="ru-RU" dirty="0" smtClean="0"/>
          </a:p>
          <a:p>
            <a:pPr algn="r"/>
            <a:r>
              <a:rPr lang="ru-RU" dirty="0" smtClean="0"/>
              <a:t>(1)</a:t>
            </a:r>
          </a:p>
          <a:p>
            <a:r>
              <a:rPr lang="ru-RU" dirty="0" err="1" smtClean="0"/>
              <a:t>мұндағы</a:t>
            </a:r>
            <a:r>
              <a:rPr lang="ru-RU" dirty="0" smtClean="0"/>
              <a:t> </a:t>
            </a:r>
            <a:r>
              <a:rPr lang="en-US" dirty="0" smtClean="0"/>
              <a:t>I</a:t>
            </a:r>
            <a:r>
              <a:rPr lang="en-US" baseline="-25000" dirty="0" smtClean="0"/>
              <a:t>0</a:t>
            </a:r>
            <a:r>
              <a:rPr lang="en-US" dirty="0" smtClean="0"/>
              <a:t> - </a:t>
            </a:r>
            <a:r>
              <a:rPr lang="ru-RU" dirty="0" err="1" smtClean="0"/>
              <a:t>бөлшекке түскен жарықтың интенсивтілігі</a:t>
            </a:r>
            <a:r>
              <a:rPr lang="ru-RU" dirty="0" smtClean="0"/>
              <a:t>, </a:t>
            </a:r>
            <a:r>
              <a:rPr lang="en-US" dirty="0" err="1" smtClean="0"/>
              <a:t>partic</a:t>
            </a:r>
            <a:r>
              <a:rPr lang="en-US" dirty="0" smtClean="0"/>
              <a:t> - </a:t>
            </a:r>
            <a:r>
              <a:rPr lang="ru-RU" dirty="0" err="1" smtClean="0"/>
              <a:t>бір</a:t>
            </a:r>
            <a:r>
              <a:rPr lang="ru-RU" dirty="0" smtClean="0"/>
              <a:t> </a:t>
            </a:r>
            <a:r>
              <a:rPr lang="ru-RU" dirty="0" err="1" smtClean="0"/>
              <a:t>бөлшектің көлемі,</a:t>
            </a:r>
            <a:r>
              <a:rPr lang="ru-RU" dirty="0" smtClean="0"/>
              <a:t> </a:t>
            </a:r>
            <a:r>
              <a:rPr lang="en-US" dirty="0" smtClean="0"/>
              <a:t>n</a:t>
            </a:r>
            <a:r>
              <a:rPr lang="en-US" baseline="-25000" dirty="0" smtClean="0"/>
              <a:t>2</a:t>
            </a:r>
            <a:r>
              <a:rPr lang="en-US" dirty="0" smtClean="0"/>
              <a:t> </a:t>
            </a:r>
            <a:r>
              <a:rPr lang="ru-RU" dirty="0" err="1" smtClean="0"/>
              <a:t>және</a:t>
            </a:r>
            <a:r>
              <a:rPr lang="ru-RU" dirty="0" smtClean="0"/>
              <a:t> </a:t>
            </a:r>
            <a:r>
              <a:rPr lang="en-US" dirty="0" smtClean="0"/>
              <a:t>n</a:t>
            </a:r>
            <a:r>
              <a:rPr lang="en-US" baseline="-25000" dirty="0" smtClean="0"/>
              <a:t>1</a:t>
            </a:r>
            <a:r>
              <a:rPr lang="en-US" dirty="0" smtClean="0"/>
              <a:t> - </a:t>
            </a:r>
            <a:r>
              <a:rPr lang="ru-RU" dirty="0" err="1" smtClean="0"/>
              <a:t>сәйкесінше дисперсті</a:t>
            </a:r>
            <a:r>
              <a:rPr lang="ru-RU" dirty="0" smtClean="0"/>
              <a:t> </a:t>
            </a:r>
            <a:r>
              <a:rPr lang="ru-RU" dirty="0" err="1" smtClean="0"/>
              <a:t>фазаның және дисперсиялық ортаның </a:t>
            </a:r>
            <a:r>
              <a:rPr lang="ru-RU" dirty="0" smtClean="0"/>
              <a:t>сыну </a:t>
            </a:r>
            <a:r>
              <a:rPr lang="ru-RU" dirty="0" err="1" smtClean="0"/>
              <a:t>көрсеткіштері</a:t>
            </a:r>
            <a:r>
              <a:rPr lang="ru-RU" dirty="0" smtClean="0"/>
              <a:t>; </a:t>
            </a:r>
            <a:r>
              <a:rPr lang="el-GR" dirty="0" smtClean="0"/>
              <a:t>λ - </a:t>
            </a:r>
            <a:r>
              <a:rPr lang="ru-RU" dirty="0" err="1" smtClean="0"/>
              <a:t>толқын ұзындығы;</a:t>
            </a:r>
            <a:r>
              <a:rPr lang="ru-RU" dirty="0" smtClean="0"/>
              <a:t> </a:t>
            </a:r>
            <a:r>
              <a:rPr lang="el-GR" dirty="0" smtClean="0"/>
              <a:t>ν - </a:t>
            </a:r>
            <a:r>
              <a:rPr lang="ru-RU" dirty="0" err="1" smtClean="0"/>
              <a:t>ішінара</a:t>
            </a:r>
            <a:r>
              <a:rPr lang="ru-RU" dirty="0" smtClean="0"/>
              <a:t> концентрация.</a:t>
            </a:r>
          </a:p>
          <a:p>
            <a:r>
              <a:rPr lang="ru-RU" dirty="0" err="1" smtClean="0"/>
              <a:t>Райлей</a:t>
            </a:r>
            <a:r>
              <a:rPr lang="ru-RU" dirty="0" smtClean="0"/>
              <a:t> </a:t>
            </a:r>
            <a:r>
              <a:rPr lang="ru-RU" dirty="0" err="1" smtClean="0"/>
              <a:t>алған бұл </a:t>
            </a:r>
            <a:r>
              <a:rPr lang="ru-RU" dirty="0" smtClean="0"/>
              <a:t>формула </a:t>
            </a:r>
            <a:r>
              <a:rPr lang="en-US" dirty="0" smtClean="0"/>
              <a:t>r &lt;&lt; </a:t>
            </a:r>
            <a:r>
              <a:rPr lang="el-GR" dirty="0" smtClean="0"/>
              <a:t>λ </a:t>
            </a:r>
            <a:r>
              <a:rPr lang="ru-RU" dirty="0" err="1" smtClean="0"/>
              <a:t>шарты</a:t>
            </a:r>
            <a:r>
              <a:rPr lang="ru-RU" dirty="0" smtClean="0"/>
              <a:t> </a:t>
            </a:r>
            <a:r>
              <a:rPr lang="ru-RU" dirty="0" err="1" smtClean="0"/>
              <a:t>бойынша</a:t>
            </a:r>
            <a:r>
              <a:rPr lang="ru-RU" dirty="0" smtClean="0"/>
              <a:t> </a:t>
            </a:r>
            <a:r>
              <a:rPr lang="ru-RU" dirty="0" err="1" smtClean="0"/>
              <a:t>жарық сіңірмейтін (түссіз</a:t>
            </a:r>
            <a:r>
              <a:rPr lang="ru-RU" dirty="0" smtClean="0"/>
              <a:t>) </a:t>
            </a:r>
            <a:r>
              <a:rPr lang="ru-RU" dirty="0" err="1" smtClean="0"/>
              <a:t>бөлшектер үшін жарамды</a:t>
            </a:r>
            <a:r>
              <a:rPr lang="ru-RU" dirty="0" smtClean="0"/>
              <a:t>.</a:t>
            </a:r>
            <a:endParaRPr lang="ru-RU" i="1" dirty="0" smtClean="0"/>
          </a:p>
        </p:txBody>
      </p:sp>
      <p:sp>
        <p:nvSpPr>
          <p:cNvPr id="40969" name="Rectangle 9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ru-RU"/>
          </a:p>
        </p:txBody>
      </p:sp>
      <p:graphicFrame>
        <p:nvGraphicFramePr>
          <p:cNvPr id="40968" name="Object 8"/>
          <p:cNvGraphicFramePr>
            <a:graphicFrameLocks noChangeAspect="1"/>
          </p:cNvGraphicFramePr>
          <p:nvPr/>
        </p:nvGraphicFramePr>
        <p:xfrm>
          <a:off x="3131840" y="1412776"/>
          <a:ext cx="3997325" cy="1120775"/>
        </p:xfrm>
        <a:graphic>
          <a:graphicData uri="http://schemas.openxmlformats.org/presentationml/2006/ole">
            <p:oleObj spid="_x0000_s1026" name="Формула" r:id="rId3" imgW="1892160" imgH="533160" progId="Equation.3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3" name="Rectangle 5"/>
          <p:cNvSpPr>
            <a:spLocks noGrp="1"/>
          </p:cNvSpPr>
          <p:nvPr>
            <p:ph type="title"/>
          </p:nvPr>
        </p:nvSpPr>
        <p:spPr bwMode="auto">
          <a:noFill/>
          <a:ln w="9525"/>
        </p:spPr>
        <p:txBody>
          <a:bodyPr wrap="square" lIns="91440" tIns="45720" rIns="91440" bIns="45720" numCol="1" compatLnSpc="1">
            <a:prstTxWarp prst="textNoShape">
              <a:avLst/>
            </a:prstTxWarp>
          </a:bodyPr>
          <a:lstStyle/>
          <a:p>
            <a:r>
              <a:rPr lang="ru-RU" b="1" dirty="0" smtClean="0"/>
              <a:t>Геллер </a:t>
            </a:r>
            <a:r>
              <a:rPr lang="ru-RU" b="1" dirty="0" err="1" smtClean="0"/>
              <a:t>теңдеуі</a:t>
            </a:r>
            <a:endParaRPr lang="ru-RU" b="1" dirty="0" smtClean="0">
              <a:ln>
                <a:noFill/>
              </a:ln>
              <a:effectLst/>
            </a:endParaRPr>
          </a:p>
        </p:txBody>
      </p:sp>
      <p:sp>
        <p:nvSpPr>
          <p:cNvPr id="43011" name="Rectangle 3"/>
          <p:cNvSpPr>
            <a:spLocks noGrp="1"/>
          </p:cNvSpPr>
          <p:nvPr>
            <p:ph type="body" sz="half" idx="1"/>
          </p:nvPr>
        </p:nvSpPr>
        <p:spPr>
          <a:xfrm>
            <a:off x="457200" y="1447800"/>
            <a:ext cx="8686800" cy="4678363"/>
          </a:xfrm>
        </p:spPr>
        <p:txBody>
          <a:bodyPr/>
          <a:lstStyle/>
          <a:p>
            <a:r>
              <a:rPr lang="ru-RU" sz="2800" dirty="0" smtClean="0"/>
              <a:t>Рэлей </a:t>
            </a:r>
            <a:r>
              <a:rPr lang="ru-RU" sz="2800" dirty="0" err="1" smtClean="0"/>
              <a:t>теңдеуіне бағынбайтын дисперсті</a:t>
            </a:r>
            <a:r>
              <a:rPr lang="ru-RU" sz="2800" dirty="0" smtClean="0"/>
              <a:t> </a:t>
            </a:r>
            <a:r>
              <a:rPr lang="ru-RU" sz="2800" dirty="0" err="1" smtClean="0"/>
              <a:t>жүйелер бөлшектерінің мөлшерін анықтау</a:t>
            </a:r>
            <a:endParaRPr lang="ru-RU" sz="2800" dirty="0" smtClean="0"/>
          </a:p>
          <a:p>
            <a:endParaRPr lang="ru-RU" sz="2800" dirty="0" smtClean="0"/>
          </a:p>
          <a:p>
            <a:r>
              <a:rPr lang="ru-RU" sz="2800" dirty="0" smtClean="0"/>
              <a:t>                                                                            (2)</a:t>
            </a:r>
          </a:p>
          <a:p>
            <a:endParaRPr lang="ru-RU" sz="2800" dirty="0" smtClean="0"/>
          </a:p>
          <a:p>
            <a:r>
              <a:rPr lang="ru-RU" sz="2800" dirty="0" err="1" smtClean="0"/>
              <a:t>мұндағы</a:t>
            </a:r>
            <a:r>
              <a:rPr lang="ru-RU" sz="2800" dirty="0" smtClean="0"/>
              <a:t> </a:t>
            </a:r>
            <a:r>
              <a:rPr lang="en-US" sz="2800" dirty="0" smtClean="0"/>
              <a:t>D</a:t>
            </a:r>
            <a:r>
              <a:rPr lang="el-GR" sz="2800" baseline="-25000" dirty="0" smtClean="0"/>
              <a:t>λ</a:t>
            </a:r>
            <a:r>
              <a:rPr lang="el-GR" sz="2800" dirty="0" smtClean="0"/>
              <a:t> - </a:t>
            </a:r>
            <a:r>
              <a:rPr lang="ru-RU" sz="2800" dirty="0" err="1" smtClean="0"/>
              <a:t>оптикалық тығыздық;</a:t>
            </a:r>
            <a:r>
              <a:rPr lang="ru-RU" sz="2800" dirty="0" smtClean="0"/>
              <a:t> </a:t>
            </a:r>
            <a:r>
              <a:rPr lang="el-GR" sz="2800" dirty="0" smtClean="0"/>
              <a:t>λ - </a:t>
            </a:r>
            <a:r>
              <a:rPr lang="ru-RU" sz="2800" dirty="0" err="1" smtClean="0"/>
              <a:t>түскен жарықтың толқын ұзындығы,</a:t>
            </a:r>
            <a:r>
              <a:rPr lang="ru-RU" sz="2800" dirty="0" smtClean="0"/>
              <a:t> </a:t>
            </a:r>
            <a:r>
              <a:rPr lang="el-GR" sz="2800" dirty="0" smtClean="0"/>
              <a:t>α - </a:t>
            </a:r>
            <a:r>
              <a:rPr lang="ru-RU" sz="2800" dirty="0" smtClean="0"/>
              <a:t>коэффициент, </a:t>
            </a:r>
            <a:r>
              <a:rPr lang="ru-RU" sz="2800" dirty="0" err="1" smtClean="0"/>
              <a:t>оның мәні бөлшектердің диаметріне</a:t>
            </a:r>
            <a:r>
              <a:rPr lang="ru-RU" sz="2800" dirty="0" smtClean="0"/>
              <a:t> </a:t>
            </a:r>
            <a:r>
              <a:rPr lang="ru-RU" sz="2800" dirty="0" err="1" smtClean="0"/>
              <a:t>сәйкес </a:t>
            </a:r>
            <a:r>
              <a:rPr lang="ru-RU" sz="2800" dirty="0" smtClean="0"/>
              <a:t>1-ден 4-ке </a:t>
            </a:r>
            <a:r>
              <a:rPr lang="ru-RU" sz="2800" dirty="0" err="1" smtClean="0"/>
              <a:t>дейін</a:t>
            </a:r>
            <a:r>
              <a:rPr lang="ru-RU" sz="2800" dirty="0" smtClean="0"/>
              <a:t> </a:t>
            </a:r>
            <a:r>
              <a:rPr lang="ru-RU" sz="2800" dirty="0" err="1" smtClean="0"/>
              <a:t>өзгереді</a:t>
            </a:r>
            <a:r>
              <a:rPr lang="ru-RU" sz="2800" dirty="0" smtClean="0"/>
              <a:t>; </a:t>
            </a:r>
            <a:r>
              <a:rPr lang="en-US" sz="2800" dirty="0" smtClean="0"/>
              <a:t>K - </a:t>
            </a:r>
            <a:r>
              <a:rPr lang="ru-RU" sz="2800" dirty="0" err="1" smtClean="0"/>
              <a:t>тұрақты.</a:t>
            </a:r>
            <a:endParaRPr lang="ru-RU" sz="2800" dirty="0" smtClean="0"/>
          </a:p>
        </p:txBody>
      </p:sp>
      <p:sp>
        <p:nvSpPr>
          <p:cNvPr id="43017" name="Rectangle 9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ru-RU"/>
          </a:p>
        </p:txBody>
      </p:sp>
      <p:graphicFrame>
        <p:nvGraphicFramePr>
          <p:cNvPr id="43016" name="Object 8"/>
          <p:cNvGraphicFramePr>
            <a:graphicFrameLocks noChangeAspect="1"/>
          </p:cNvGraphicFramePr>
          <p:nvPr/>
        </p:nvGraphicFramePr>
        <p:xfrm>
          <a:off x="1822787" y="2687169"/>
          <a:ext cx="4117366" cy="957855"/>
        </p:xfrm>
        <a:graphic>
          <a:graphicData uri="http://schemas.openxmlformats.org/presentationml/2006/ole">
            <p:oleObj spid="_x0000_s2050" name="Формула" r:id="rId3" imgW="685800" imgH="241200" progId="Equation.3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4634" y="5458"/>
            <a:ext cx="7901014" cy="1047947"/>
          </a:xfrm>
        </p:spPr>
        <p:txBody>
          <a:bodyPr/>
          <a:lstStyle/>
          <a:p>
            <a:pPr algn="ctr" fontAlgn="auto">
              <a:spcAft>
                <a:spcPts val="0"/>
              </a:spcAft>
              <a:defRPr/>
            </a:pPr>
            <a:r>
              <a:rPr lang="ru-RU" sz="3600" b="1" err="1" smtClean="0">
                <a:solidFill>
                  <a:schemeClr val="tx2">
                    <a:lumMod val="10000"/>
                  </a:schemeClr>
                </a:solidFill>
              </a:rPr>
              <a:t>Ультрамикроскопия</a:t>
            </a:r>
            <a:endParaRPr lang="ru-RU" sz="3600" b="1">
              <a:solidFill>
                <a:schemeClr val="tx2">
                  <a:lumMod val="10000"/>
                </a:schemeClr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67544" y="980728"/>
            <a:ext cx="8358187" cy="5643563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/>
            <a:r>
              <a:rPr lang="ru-RU" sz="2800" dirty="0" err="1" smtClean="0">
                <a:latin typeface="Verdana" pitchFamily="34" charset="0"/>
              </a:rPr>
              <a:t>Сұйық немесе</a:t>
            </a:r>
            <a:r>
              <a:rPr lang="ru-RU" sz="2800" dirty="0" smtClean="0">
                <a:latin typeface="Verdana" pitchFamily="34" charset="0"/>
              </a:rPr>
              <a:t> газ </a:t>
            </a:r>
            <a:r>
              <a:rPr lang="ru-RU" sz="2800" dirty="0" err="1" smtClean="0">
                <a:latin typeface="Verdana" pitchFamily="34" charset="0"/>
              </a:rPr>
              <a:t>фазасындағы коллоидты</a:t>
            </a:r>
            <a:r>
              <a:rPr lang="ru-RU" sz="2800" dirty="0" smtClean="0">
                <a:latin typeface="Verdana" pitchFamily="34" charset="0"/>
              </a:rPr>
              <a:t> </a:t>
            </a:r>
            <a:r>
              <a:rPr lang="ru-RU" sz="2800" dirty="0" err="1" smtClean="0">
                <a:latin typeface="Verdana" pitchFamily="34" charset="0"/>
              </a:rPr>
              <a:t>бөлшектерді ультрамикроскоптар</a:t>
            </a:r>
            <a:r>
              <a:rPr lang="ru-RU" sz="2800" dirty="0" smtClean="0">
                <a:latin typeface="Verdana" pitchFamily="34" charset="0"/>
              </a:rPr>
              <a:t> </a:t>
            </a:r>
            <a:r>
              <a:rPr lang="ru-RU" sz="2800" dirty="0" err="1" smtClean="0">
                <a:latin typeface="Verdana" pitchFamily="34" charset="0"/>
              </a:rPr>
              <a:t>көмегімен бақылау және талдаудың оптикалық әдісі</a:t>
            </a:r>
            <a:r>
              <a:rPr lang="ru-RU" sz="2800" dirty="0" smtClean="0">
                <a:latin typeface="Verdana" pitchFamily="34" charset="0"/>
              </a:rPr>
              <a:t>. </a:t>
            </a:r>
            <a:r>
              <a:rPr lang="ru-RU" sz="2800" dirty="0" err="1" smtClean="0">
                <a:latin typeface="Verdana" pitchFamily="34" charset="0"/>
              </a:rPr>
              <a:t>П.Сигмонди</a:t>
            </a:r>
            <a:r>
              <a:rPr lang="ru-RU" sz="2800" dirty="0" smtClean="0">
                <a:latin typeface="Verdana" pitchFamily="34" charset="0"/>
              </a:rPr>
              <a:t> мен </a:t>
            </a:r>
            <a:r>
              <a:rPr lang="ru-RU" sz="2800" dirty="0" err="1" smtClean="0">
                <a:latin typeface="Verdana" pitchFamily="34" charset="0"/>
              </a:rPr>
              <a:t>Г.Седентопф</a:t>
            </a:r>
            <a:r>
              <a:rPr lang="ru-RU" sz="2800" dirty="0" smtClean="0">
                <a:latin typeface="Verdana" pitchFamily="34" charset="0"/>
              </a:rPr>
              <a:t> </a:t>
            </a:r>
            <a:r>
              <a:rPr lang="ru-RU" sz="2800" dirty="0" err="1" smtClean="0">
                <a:latin typeface="Verdana" pitchFamily="34" charset="0"/>
              </a:rPr>
              <a:t>әзірлеген және жүзеге асырған </a:t>
            </a:r>
            <a:r>
              <a:rPr lang="ru-RU" sz="2800" dirty="0" smtClean="0">
                <a:latin typeface="Verdana" pitchFamily="34" charset="0"/>
              </a:rPr>
              <a:t>(1903).</a:t>
            </a:r>
          </a:p>
          <a:p>
            <a:pPr algn="just"/>
            <a:r>
              <a:rPr lang="ru-RU" sz="2800" dirty="0" smtClean="0">
                <a:latin typeface="Verdana" pitchFamily="34" charset="0"/>
              </a:rPr>
              <a:t>     </a:t>
            </a:r>
            <a:r>
              <a:rPr lang="ru-RU" sz="2800" dirty="0" err="1" smtClean="0">
                <a:latin typeface="Verdana" pitchFamily="34" charset="0"/>
              </a:rPr>
              <a:t>Ультрамикроскопта</a:t>
            </a:r>
            <a:r>
              <a:rPr lang="ru-RU" sz="2800" dirty="0" smtClean="0">
                <a:latin typeface="Verdana" pitchFamily="34" charset="0"/>
              </a:rPr>
              <a:t> </a:t>
            </a:r>
            <a:r>
              <a:rPr lang="ru-RU" sz="2800" dirty="0" err="1" smtClean="0">
                <a:latin typeface="Verdana" pitchFamily="34" charset="0"/>
              </a:rPr>
              <a:t>қараған кезде</a:t>
            </a:r>
            <a:r>
              <a:rPr lang="ru-RU" sz="2800" dirty="0" smtClean="0">
                <a:latin typeface="Verdana" pitchFamily="34" charset="0"/>
              </a:rPr>
              <a:t> золь </a:t>
            </a:r>
            <a:r>
              <a:rPr lang="ru-RU" sz="2800" dirty="0" err="1" smtClean="0">
                <a:latin typeface="Verdana" pitchFamily="34" charset="0"/>
              </a:rPr>
              <a:t>әр түрлі түсті үздіксіз қозғалатын бөлшектер көрінеді</a:t>
            </a:r>
            <a:r>
              <a:rPr lang="ru-RU" sz="2800" dirty="0" smtClean="0">
                <a:latin typeface="Verdana" pitchFamily="34" charset="0"/>
              </a:rPr>
              <a:t>, </a:t>
            </a:r>
            <a:r>
              <a:rPr lang="ru-RU" sz="2800" dirty="0" err="1" smtClean="0">
                <a:latin typeface="Verdana" pitchFamily="34" charset="0"/>
              </a:rPr>
              <a:t>олардың ішіндегі</a:t>
            </a:r>
            <a:r>
              <a:rPr lang="ru-RU" sz="2800" dirty="0" smtClean="0">
                <a:latin typeface="Verdana" pitchFamily="34" charset="0"/>
              </a:rPr>
              <a:t> </a:t>
            </a:r>
            <a:r>
              <a:rPr lang="ru-RU" sz="2800" dirty="0" err="1" smtClean="0">
                <a:latin typeface="Verdana" pitchFamily="34" charset="0"/>
              </a:rPr>
              <a:t>ең кішілері</a:t>
            </a:r>
            <a:r>
              <a:rPr lang="ru-RU" sz="2800" dirty="0" smtClean="0">
                <a:latin typeface="Verdana" pitchFamily="34" charset="0"/>
              </a:rPr>
              <a:t> </a:t>
            </a:r>
            <a:r>
              <a:rPr lang="ru-RU" sz="2800" dirty="0" err="1" smtClean="0">
                <a:latin typeface="Verdana" pitchFamily="34" charset="0"/>
              </a:rPr>
              <a:t>жарық нүктелеріне ұқсайды</a:t>
            </a:r>
            <a:r>
              <a:rPr lang="ru-RU" sz="2800" dirty="0" smtClean="0">
                <a:latin typeface="Verdana" pitchFamily="34" charset="0"/>
              </a:rPr>
              <a:t>. </a:t>
            </a:r>
            <a:r>
              <a:rPr lang="ru-RU" sz="2800" dirty="0" err="1" smtClean="0">
                <a:latin typeface="Verdana" pitchFamily="34" charset="0"/>
              </a:rPr>
              <a:t>Жарықтың шашырау</a:t>
            </a:r>
            <a:r>
              <a:rPr lang="ru-RU" sz="2800" dirty="0" smtClean="0">
                <a:latin typeface="Verdana" pitchFamily="34" charset="0"/>
              </a:rPr>
              <a:t> </a:t>
            </a:r>
            <a:r>
              <a:rPr lang="ru-RU" sz="2800" dirty="0" err="1" smtClean="0">
                <a:latin typeface="Verdana" pitchFamily="34" charset="0"/>
              </a:rPr>
              <a:t>қарқындылығы бөлшектердің концентрациясына</a:t>
            </a:r>
            <a:r>
              <a:rPr lang="ru-RU" sz="2800" dirty="0" smtClean="0">
                <a:latin typeface="Verdana" pitchFamily="34" charset="0"/>
              </a:rPr>
              <a:t>, </a:t>
            </a:r>
            <a:r>
              <a:rPr lang="ru-RU" sz="2800" dirty="0" err="1" smtClean="0">
                <a:latin typeface="Verdana" pitchFamily="34" charset="0"/>
              </a:rPr>
              <a:t>олардың мөлшері </a:t>
            </a:r>
            <a:r>
              <a:rPr lang="ru-RU" sz="2800" dirty="0" smtClean="0">
                <a:latin typeface="Verdana" pitchFamily="34" charset="0"/>
              </a:rPr>
              <a:t>мен </a:t>
            </a:r>
            <a:r>
              <a:rPr lang="ru-RU" sz="2800" dirty="0" err="1" smtClean="0">
                <a:latin typeface="Verdana" pitchFamily="34" charset="0"/>
              </a:rPr>
              <a:t>формасына</a:t>
            </a:r>
            <a:r>
              <a:rPr lang="ru-RU" sz="2800" dirty="0" smtClean="0">
                <a:latin typeface="Verdana" pitchFamily="34" charset="0"/>
              </a:rPr>
              <a:t> </a:t>
            </a:r>
            <a:r>
              <a:rPr lang="ru-RU" sz="2800" dirty="0" err="1" smtClean="0">
                <a:latin typeface="Verdana" pitchFamily="34" charset="0"/>
              </a:rPr>
              <a:t>байланысты</a:t>
            </a:r>
            <a:r>
              <a:rPr lang="ru-RU" sz="2800" dirty="0" smtClean="0">
                <a:latin typeface="Verdana" pitchFamily="34" charset="0"/>
              </a:rPr>
              <a:t>.</a:t>
            </a:r>
            <a:endParaRPr lang="ru-RU" sz="2800" dirty="0">
              <a:latin typeface="Verdan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1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357438" y="1357313"/>
            <a:ext cx="4357687" cy="2500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Прямоугольник 2"/>
          <p:cNvSpPr/>
          <p:nvPr/>
        </p:nvSpPr>
        <p:spPr>
          <a:xfrm>
            <a:off x="642938" y="4286250"/>
            <a:ext cx="7858125" cy="156966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400" dirty="0" err="1" smtClean="0">
                <a:latin typeface="Verdana" pitchFamily="34" charset="0"/>
              </a:rPr>
              <a:t>Сурет</a:t>
            </a:r>
            <a:r>
              <a:rPr lang="ru-RU" sz="2400" dirty="0" smtClean="0">
                <a:latin typeface="Verdana" pitchFamily="34" charset="0"/>
              </a:rPr>
              <a:t>: 2. </a:t>
            </a:r>
            <a:r>
              <a:rPr lang="ru-RU" sz="2400" dirty="0" err="1" smtClean="0">
                <a:latin typeface="Verdana" pitchFamily="34" charset="0"/>
              </a:rPr>
              <a:t>Саңылаулы ультрамикроскоптың схемасы</a:t>
            </a:r>
            <a:r>
              <a:rPr lang="ru-RU" sz="2400" dirty="0" smtClean="0">
                <a:latin typeface="Verdana" pitchFamily="34" charset="0"/>
              </a:rPr>
              <a:t>: 1 - </a:t>
            </a:r>
            <a:r>
              <a:rPr lang="ru-RU" sz="2400" dirty="0" err="1" smtClean="0">
                <a:latin typeface="Verdana" pitchFamily="34" charset="0"/>
              </a:rPr>
              <a:t>жарық көзі</a:t>
            </a:r>
            <a:r>
              <a:rPr lang="ru-RU" sz="2400" dirty="0" smtClean="0">
                <a:latin typeface="Verdana" pitchFamily="34" charset="0"/>
              </a:rPr>
              <a:t>; 2 - конденсатор; 3 - </a:t>
            </a:r>
            <a:r>
              <a:rPr lang="ru-RU" sz="2400" dirty="0" err="1" smtClean="0">
                <a:latin typeface="Verdana" pitchFamily="34" charset="0"/>
              </a:rPr>
              <a:t>оптикалық ойық</a:t>
            </a:r>
            <a:r>
              <a:rPr lang="ru-RU" sz="2400" dirty="0" smtClean="0">
                <a:latin typeface="Verdana" pitchFamily="34" charset="0"/>
              </a:rPr>
              <a:t>; 4 - </a:t>
            </a:r>
            <a:r>
              <a:rPr lang="ru-RU" sz="2400" dirty="0" err="1" smtClean="0">
                <a:latin typeface="Verdana" pitchFamily="34" charset="0"/>
              </a:rPr>
              <a:t>жарық болады</a:t>
            </a:r>
            <a:r>
              <a:rPr lang="ru-RU" sz="2400" dirty="0" smtClean="0">
                <a:latin typeface="Verdana" pitchFamily="34" charset="0"/>
              </a:rPr>
              <a:t>, объектив; 5 - кювет; 6 - </a:t>
            </a:r>
            <a:r>
              <a:rPr lang="ru-RU" sz="2400" dirty="0" err="1" smtClean="0">
                <a:latin typeface="Verdana" pitchFamily="34" charset="0"/>
              </a:rPr>
              <a:t>қарау</a:t>
            </a:r>
            <a:r>
              <a:rPr lang="ru-RU" sz="2400" dirty="0" smtClean="0">
                <a:latin typeface="Verdana" pitchFamily="34" charset="0"/>
              </a:rPr>
              <a:t>. микроскоп.</a:t>
            </a:r>
            <a:endParaRPr lang="ru-RU" sz="2400" dirty="0">
              <a:latin typeface="Verdan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9" name="Rectangle 3"/>
          <p:cNvSpPr>
            <a:spLocks noGrp="1"/>
          </p:cNvSpPr>
          <p:nvPr>
            <p:ph type="body" idx="1"/>
          </p:nvPr>
        </p:nvSpPr>
        <p:spPr>
          <a:xfrm>
            <a:off x="457200" y="404813"/>
            <a:ext cx="8229600" cy="5721350"/>
          </a:xfrm>
        </p:spPr>
        <p:txBody>
          <a:bodyPr>
            <a:normAutofit fontScale="92500"/>
          </a:bodyPr>
          <a:lstStyle/>
          <a:p>
            <a:pPr>
              <a:lnSpc>
                <a:spcPct val="90000"/>
              </a:lnSpc>
            </a:pPr>
            <a:r>
              <a:rPr lang="ru-RU" dirty="0" err="1" smtClean="0"/>
              <a:t>Өте сұйылтылған ерітіндіде</a:t>
            </a:r>
            <a:r>
              <a:rPr lang="ru-RU" dirty="0" smtClean="0"/>
              <a:t> ультрамикроскоп </a:t>
            </a:r>
            <a:r>
              <a:rPr lang="ru-RU" dirty="0" err="1" smtClean="0"/>
              <a:t>арқылы белгілі</a:t>
            </a:r>
            <a:r>
              <a:rPr lang="ru-RU" dirty="0" smtClean="0"/>
              <a:t> </a:t>
            </a:r>
            <a:r>
              <a:rPr lang="ru-RU" dirty="0" err="1" smtClean="0"/>
              <a:t>көлемдегі қабаттағы жарық бөлшектерінің </a:t>
            </a:r>
            <a:r>
              <a:rPr lang="ru-RU" dirty="0" smtClean="0"/>
              <a:t>(</a:t>
            </a:r>
            <a:r>
              <a:rPr lang="ru-RU" dirty="0" err="1" smtClean="0"/>
              <a:t>нүктелерінің</a:t>
            </a:r>
            <a:r>
              <a:rPr lang="ru-RU" dirty="0" smtClean="0"/>
              <a:t>) </a:t>
            </a:r>
            <a:r>
              <a:rPr lang="ru-RU" dirty="0" err="1" smtClean="0"/>
              <a:t>санын</a:t>
            </a:r>
            <a:r>
              <a:rPr lang="ru-RU" dirty="0" smtClean="0"/>
              <a:t> </a:t>
            </a:r>
            <a:r>
              <a:rPr lang="ru-RU" dirty="0" err="1" smtClean="0"/>
              <a:t>санауға және сол</a:t>
            </a:r>
            <a:r>
              <a:rPr lang="ru-RU" dirty="0" smtClean="0"/>
              <a:t> </a:t>
            </a:r>
            <a:r>
              <a:rPr lang="ru-RU" dirty="0" err="1" smtClean="0"/>
              <a:t>арқылы ішінара</a:t>
            </a:r>
            <a:r>
              <a:rPr lang="ru-RU" dirty="0" smtClean="0"/>
              <a:t> </a:t>
            </a:r>
            <a:r>
              <a:rPr lang="ru-RU" dirty="0" err="1" smtClean="0"/>
              <a:t>концентрациясын</a:t>
            </a:r>
            <a:r>
              <a:rPr lang="ru-RU" dirty="0" smtClean="0"/>
              <a:t> </a:t>
            </a:r>
            <a:r>
              <a:rPr lang="ru-RU" dirty="0" err="1" smtClean="0"/>
              <a:t>анықтауға болады</a:t>
            </a:r>
            <a:r>
              <a:rPr lang="ru-RU" dirty="0" smtClean="0"/>
              <a:t>. </a:t>
            </a:r>
            <a:r>
              <a:rPr lang="ru-RU" dirty="0" err="1" smtClean="0"/>
              <a:t>Сфералық бөлшектер үшін:</a:t>
            </a:r>
            <a:endParaRPr lang="ru-RU" dirty="0" smtClean="0"/>
          </a:p>
          <a:p>
            <a:pPr algn="r">
              <a:lnSpc>
                <a:spcPct val="90000"/>
              </a:lnSpc>
            </a:pPr>
            <a:r>
              <a:rPr lang="ru-RU" dirty="0" smtClean="0"/>
              <a:t>(4)</a:t>
            </a:r>
          </a:p>
          <a:p>
            <a:pPr>
              <a:lnSpc>
                <a:spcPct val="90000"/>
              </a:lnSpc>
            </a:pPr>
            <a:endParaRPr lang="ru-RU" dirty="0" smtClean="0"/>
          </a:p>
          <a:p>
            <a:pPr>
              <a:lnSpc>
                <a:spcPct val="90000"/>
              </a:lnSpc>
            </a:pPr>
            <a:endParaRPr lang="ru-RU" dirty="0" smtClean="0"/>
          </a:p>
          <a:p>
            <a:pPr>
              <a:lnSpc>
                <a:spcPct val="90000"/>
              </a:lnSpc>
            </a:pPr>
            <a:r>
              <a:rPr lang="ru-RU" dirty="0" err="1" smtClean="0"/>
              <a:t>мұндағы</a:t>
            </a:r>
            <a:r>
              <a:rPr lang="ru-RU" dirty="0" smtClean="0"/>
              <a:t> </a:t>
            </a:r>
            <a:r>
              <a:rPr lang="en-US" dirty="0" smtClean="0"/>
              <a:t>W - </a:t>
            </a:r>
            <a:r>
              <a:rPr lang="ru-RU" dirty="0" err="1" smtClean="0"/>
              <a:t>бөлшектің көлемі,</a:t>
            </a:r>
            <a:r>
              <a:rPr lang="ru-RU" dirty="0" smtClean="0"/>
              <a:t> </a:t>
            </a:r>
            <a:r>
              <a:rPr lang="en-US" dirty="0" smtClean="0"/>
              <a:t>c - </a:t>
            </a:r>
            <a:r>
              <a:rPr lang="ru-RU" dirty="0" smtClean="0"/>
              <a:t>концентрация, </a:t>
            </a:r>
            <a:r>
              <a:rPr lang="el-GR" dirty="0" smtClean="0"/>
              <a:t>γ - </a:t>
            </a:r>
            <a:r>
              <a:rPr lang="ru-RU" dirty="0" err="1" smtClean="0"/>
              <a:t>заттың тығыздығы,</a:t>
            </a:r>
            <a:r>
              <a:rPr lang="ru-RU" dirty="0" smtClean="0"/>
              <a:t> </a:t>
            </a:r>
            <a:r>
              <a:rPr lang="el-GR" dirty="0" smtClean="0"/>
              <a:t>ν - </a:t>
            </a:r>
            <a:r>
              <a:rPr lang="ru-RU" dirty="0" err="1" smtClean="0"/>
              <a:t>ішінара</a:t>
            </a:r>
            <a:r>
              <a:rPr lang="ru-RU" dirty="0" smtClean="0"/>
              <a:t> концентрация. </a:t>
            </a:r>
            <a:r>
              <a:rPr lang="ru-RU" dirty="0" err="1" smtClean="0"/>
              <a:t>Текше</a:t>
            </a:r>
            <a:r>
              <a:rPr lang="ru-RU" dirty="0" smtClean="0"/>
              <a:t> </a:t>
            </a:r>
            <a:r>
              <a:rPr lang="ru-RU" dirty="0" err="1" smtClean="0"/>
              <a:t>бөлшектер үшін:</a:t>
            </a:r>
            <a:endParaRPr lang="ru-RU" dirty="0" smtClean="0"/>
          </a:p>
          <a:p>
            <a:pPr algn="r">
              <a:lnSpc>
                <a:spcPct val="90000"/>
              </a:lnSpc>
            </a:pPr>
            <a:r>
              <a:rPr lang="ru-RU" dirty="0" smtClean="0"/>
              <a:t>(5)</a:t>
            </a:r>
          </a:p>
        </p:txBody>
      </p:sp>
      <p:sp>
        <p:nvSpPr>
          <p:cNvPr id="45061" name="Rectangle 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ru-RU"/>
          </a:p>
        </p:txBody>
      </p:sp>
      <p:graphicFrame>
        <p:nvGraphicFramePr>
          <p:cNvPr id="45060" name="Object 4"/>
          <p:cNvGraphicFramePr>
            <a:graphicFrameLocks noChangeAspect="1"/>
          </p:cNvGraphicFramePr>
          <p:nvPr/>
        </p:nvGraphicFramePr>
        <p:xfrm>
          <a:off x="3131840" y="2636912"/>
          <a:ext cx="2447925" cy="1311275"/>
        </p:xfrm>
        <a:graphic>
          <a:graphicData uri="http://schemas.openxmlformats.org/presentationml/2006/ole">
            <p:oleObj spid="_x0000_s3074" name="Формула" r:id="rId3" imgW="901700" imgH="457200" progId="Equation.3">
              <p:embed/>
            </p:oleObj>
          </a:graphicData>
        </a:graphic>
      </p:graphicFrame>
      <p:sp>
        <p:nvSpPr>
          <p:cNvPr id="45063" name="Rectangle 7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ru-RU"/>
          </a:p>
        </p:txBody>
      </p:sp>
      <p:graphicFrame>
        <p:nvGraphicFramePr>
          <p:cNvPr id="45062" name="Object 6"/>
          <p:cNvGraphicFramePr>
            <a:graphicFrameLocks noChangeAspect="1"/>
          </p:cNvGraphicFramePr>
          <p:nvPr/>
        </p:nvGraphicFramePr>
        <p:xfrm>
          <a:off x="3275856" y="5229200"/>
          <a:ext cx="2303462" cy="1520825"/>
        </p:xfrm>
        <a:graphic>
          <a:graphicData uri="http://schemas.openxmlformats.org/presentationml/2006/ole">
            <p:oleObj spid="_x0000_s3075" name="Формула" r:id="rId4" imgW="698500" imgH="457200" progId="Equation.3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57250" y="1285875"/>
            <a:ext cx="7358063" cy="3935413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/>
            <a:r>
              <a:rPr lang="ru-RU" sz="2800" dirty="0" err="1" smtClean="0">
                <a:latin typeface="Verdana" pitchFamily="34" charset="0"/>
              </a:rPr>
              <a:t>Ультрамикрооскопия</a:t>
            </a:r>
            <a:r>
              <a:rPr lang="ru-RU" sz="2800" dirty="0" smtClean="0">
                <a:latin typeface="Verdana" pitchFamily="34" charset="0"/>
              </a:rPr>
              <a:t> </a:t>
            </a:r>
            <a:r>
              <a:rPr lang="ru-RU" sz="2800" dirty="0" err="1" smtClean="0">
                <a:latin typeface="Verdana" pitchFamily="34" charset="0"/>
              </a:rPr>
              <a:t>сонымен</a:t>
            </a:r>
            <a:r>
              <a:rPr lang="ru-RU" sz="2800" dirty="0" smtClean="0">
                <a:latin typeface="Verdana" pitchFamily="34" charset="0"/>
              </a:rPr>
              <a:t> </a:t>
            </a:r>
            <a:r>
              <a:rPr lang="ru-RU" sz="2800" dirty="0" err="1" smtClean="0">
                <a:latin typeface="Verdana" pitchFamily="34" charset="0"/>
              </a:rPr>
              <a:t>қатар әртүрлі ортадағы дисперсті</a:t>
            </a:r>
            <a:r>
              <a:rPr lang="ru-RU" sz="2800" dirty="0" smtClean="0">
                <a:latin typeface="Verdana" pitchFamily="34" charset="0"/>
              </a:rPr>
              <a:t> </a:t>
            </a:r>
            <a:r>
              <a:rPr lang="ru-RU" sz="2800" dirty="0" err="1" smtClean="0">
                <a:latin typeface="Verdana" pitchFamily="34" charset="0"/>
              </a:rPr>
              <a:t>бөлшектердің олардың броундық қозғалысын бақылау арқылы </a:t>
            </a:r>
            <a:r>
              <a:rPr lang="ru-RU" sz="2800" dirty="0" smtClean="0">
                <a:latin typeface="Verdana" pitchFamily="34" charset="0"/>
              </a:rPr>
              <a:t>диффузия </a:t>
            </a:r>
            <a:r>
              <a:rPr lang="ru-RU" sz="2800" dirty="0" err="1" smtClean="0">
                <a:latin typeface="Verdana" pitchFamily="34" charset="0"/>
              </a:rPr>
              <a:t>коэффициентін</a:t>
            </a:r>
            <a:r>
              <a:rPr lang="ru-RU" sz="2800" dirty="0" smtClean="0">
                <a:latin typeface="Verdana" pitchFamily="34" charset="0"/>
              </a:rPr>
              <a:t> </a:t>
            </a:r>
            <a:r>
              <a:rPr lang="ru-RU" sz="2800" dirty="0" err="1" smtClean="0">
                <a:latin typeface="Verdana" pitchFamily="34" charset="0"/>
              </a:rPr>
              <a:t>анықтауға</a:t>
            </a:r>
            <a:r>
              <a:rPr lang="ru-RU" sz="2800" dirty="0" smtClean="0">
                <a:latin typeface="Verdana" pitchFamily="34" charset="0"/>
              </a:rPr>
              <a:t>, </a:t>
            </a:r>
            <a:r>
              <a:rPr lang="ru-RU" sz="2800" dirty="0" err="1" smtClean="0">
                <a:latin typeface="Verdana" pitchFamily="34" charset="0"/>
              </a:rPr>
              <a:t>атм</a:t>
            </a:r>
            <a:r>
              <a:rPr lang="ru-RU" sz="2800" dirty="0" smtClean="0">
                <a:latin typeface="Verdana" pitchFamily="34" charset="0"/>
              </a:rPr>
              <a:t> </a:t>
            </a:r>
            <a:r>
              <a:rPr lang="ru-RU" sz="2800" dirty="0" err="1" smtClean="0">
                <a:latin typeface="Verdana" pitchFamily="34" charset="0"/>
              </a:rPr>
              <a:t>тазалығын бақылауға арналған</a:t>
            </a:r>
            <a:r>
              <a:rPr lang="ru-RU" sz="2800" dirty="0" smtClean="0">
                <a:latin typeface="Verdana" pitchFamily="34" charset="0"/>
              </a:rPr>
              <a:t>. </a:t>
            </a:r>
            <a:r>
              <a:rPr lang="ru-RU" sz="2800" dirty="0" err="1" smtClean="0">
                <a:latin typeface="Verdana" pitchFamily="34" charset="0"/>
              </a:rPr>
              <a:t>ауа</a:t>
            </a:r>
            <a:r>
              <a:rPr lang="ru-RU" sz="2800" dirty="0" smtClean="0">
                <a:latin typeface="Verdana" pitchFamily="34" charset="0"/>
              </a:rPr>
              <a:t>, су, </a:t>
            </a:r>
            <a:r>
              <a:rPr lang="ru-RU" sz="2800" dirty="0" err="1" smtClean="0">
                <a:latin typeface="Verdana" pitchFamily="34" charset="0"/>
              </a:rPr>
              <a:t>оптикалық мөлдір медианың шетелдік</a:t>
            </a:r>
            <a:r>
              <a:rPr lang="ru-RU" sz="2800" dirty="0" smtClean="0">
                <a:latin typeface="Verdana" pitchFamily="34" charset="0"/>
              </a:rPr>
              <a:t> </a:t>
            </a:r>
            <a:r>
              <a:rPr lang="ru-RU" sz="2800" dirty="0" err="1" smtClean="0">
                <a:latin typeface="Verdana" pitchFamily="34" charset="0"/>
              </a:rPr>
              <a:t>қосындылармен ластану</a:t>
            </a:r>
            <a:r>
              <a:rPr lang="ru-RU" sz="2800" dirty="0" smtClean="0">
                <a:latin typeface="Verdana" pitchFamily="34" charset="0"/>
              </a:rPr>
              <a:t> </a:t>
            </a:r>
            <a:r>
              <a:rPr lang="ru-RU" sz="2800" dirty="0" err="1" smtClean="0">
                <a:latin typeface="Verdana" pitchFamily="34" charset="0"/>
              </a:rPr>
              <a:t>дәрежесі.</a:t>
            </a:r>
            <a:endParaRPr lang="ru-RU" sz="2800" dirty="0">
              <a:latin typeface="Verdan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28596" y="500042"/>
            <a:ext cx="8229600" cy="704832"/>
          </a:xfrm>
        </p:spPr>
        <p:txBody>
          <a:bodyPr/>
          <a:lstStyle/>
          <a:p>
            <a:pPr algn="ctr" fontAlgn="auto">
              <a:spcAft>
                <a:spcPts val="0"/>
              </a:spcAft>
              <a:defRPr/>
            </a:pPr>
            <a:r>
              <a:rPr lang="ru-RU" sz="3200" b="1" smtClean="0">
                <a:solidFill>
                  <a:schemeClr val="tx2">
                    <a:lumMod val="10000"/>
                  </a:schemeClr>
                </a:solidFill>
              </a:rPr>
              <a:t>Нефелометрия</a:t>
            </a:r>
            <a:endParaRPr lang="ru-RU" sz="3200" b="1">
              <a:solidFill>
                <a:schemeClr val="tx2">
                  <a:lumMod val="10000"/>
                </a:schemeClr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28625" y="1428750"/>
            <a:ext cx="8358188" cy="4401205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/>
            <a:r>
              <a:rPr lang="ru-RU" sz="2800" b="1" dirty="0" smtClean="0">
                <a:latin typeface="Verdana" pitchFamily="34" charset="0"/>
              </a:rPr>
              <a:t>Нефелометрия (грек </a:t>
            </a:r>
            <a:r>
              <a:rPr lang="ru-RU" sz="2800" b="1" dirty="0" err="1" smtClean="0">
                <a:latin typeface="Verdana" pitchFamily="34" charset="0"/>
              </a:rPr>
              <a:t>тілінен</a:t>
            </a:r>
            <a:r>
              <a:rPr lang="ru-RU" sz="2800" b="1" dirty="0" smtClean="0">
                <a:latin typeface="Verdana" pitchFamily="34" charset="0"/>
              </a:rPr>
              <a:t> </a:t>
            </a:r>
            <a:r>
              <a:rPr lang="ru-RU" sz="2800" b="1" dirty="0" err="1" smtClean="0">
                <a:latin typeface="Verdana" pitchFamily="34" charset="0"/>
              </a:rPr>
              <a:t>нефеле</a:t>
            </a:r>
            <a:r>
              <a:rPr lang="ru-RU" sz="2800" b="1" dirty="0" smtClean="0">
                <a:latin typeface="Verdana" pitchFamily="34" charset="0"/>
              </a:rPr>
              <a:t> - </a:t>
            </a:r>
            <a:r>
              <a:rPr lang="ru-RU" sz="2800" b="1" dirty="0" err="1" smtClean="0">
                <a:latin typeface="Verdana" pitchFamily="34" charset="0"/>
              </a:rPr>
              <a:t>бұлт</a:t>
            </a:r>
            <a:r>
              <a:rPr lang="ru-RU" sz="2800" b="1" dirty="0" smtClean="0">
                <a:latin typeface="Verdana" pitchFamily="34" charset="0"/>
              </a:rPr>
              <a:t>) - </a:t>
            </a:r>
            <a:r>
              <a:rPr lang="ru-RU" sz="2800" b="1" dirty="0" err="1" smtClean="0">
                <a:latin typeface="Verdana" pitchFamily="34" charset="0"/>
              </a:rPr>
              <a:t>заттың концентрациясын</a:t>
            </a:r>
            <a:r>
              <a:rPr lang="ru-RU" sz="2800" b="1" dirty="0" smtClean="0">
                <a:latin typeface="Verdana" pitchFamily="34" charset="0"/>
              </a:rPr>
              <a:t> </a:t>
            </a:r>
            <a:r>
              <a:rPr lang="ru-RU" sz="2800" b="1" dirty="0" err="1" smtClean="0">
                <a:latin typeface="Verdana" pitchFamily="34" charset="0"/>
              </a:rPr>
              <a:t>ілулі</a:t>
            </a:r>
            <a:r>
              <a:rPr lang="ru-RU" sz="2800" b="1" dirty="0" smtClean="0">
                <a:latin typeface="Verdana" pitchFamily="34" charset="0"/>
              </a:rPr>
              <a:t> </a:t>
            </a:r>
            <a:r>
              <a:rPr lang="ru-RU" sz="2800" b="1" dirty="0" err="1" smtClean="0">
                <a:latin typeface="Verdana" pitchFamily="34" charset="0"/>
              </a:rPr>
              <a:t>бөлшектер шашырататын</a:t>
            </a:r>
            <a:r>
              <a:rPr lang="ru-RU" sz="2800" b="1" dirty="0" smtClean="0">
                <a:latin typeface="Verdana" pitchFamily="34" charset="0"/>
              </a:rPr>
              <a:t> </a:t>
            </a:r>
            <a:r>
              <a:rPr lang="ru-RU" sz="2800" b="1" dirty="0" err="1" smtClean="0">
                <a:latin typeface="Verdana" pitchFamily="34" charset="0"/>
              </a:rPr>
              <a:t>жарық ағынының қарқындылығы бойынша</a:t>
            </a:r>
            <a:r>
              <a:rPr lang="ru-RU" sz="2800" b="1" dirty="0" smtClean="0">
                <a:latin typeface="Verdana" pitchFamily="34" charset="0"/>
              </a:rPr>
              <a:t> </a:t>
            </a:r>
            <a:r>
              <a:rPr lang="ru-RU" sz="2800" b="1" dirty="0" err="1" smtClean="0">
                <a:latin typeface="Verdana" pitchFamily="34" charset="0"/>
              </a:rPr>
              <a:t>анықтау</a:t>
            </a:r>
            <a:r>
              <a:rPr lang="ru-RU" sz="2800" b="1" dirty="0" smtClean="0">
                <a:latin typeface="Verdana" pitchFamily="34" charset="0"/>
              </a:rPr>
              <a:t>. Нефелометрия, </a:t>
            </a:r>
            <a:r>
              <a:rPr lang="ru-RU" sz="2800" b="1" dirty="0" err="1" smtClean="0">
                <a:latin typeface="Verdana" pitchFamily="34" charset="0"/>
              </a:rPr>
              <a:t>мысалы</a:t>
            </a:r>
            <a:r>
              <a:rPr lang="ru-RU" sz="2800" b="1" dirty="0" smtClean="0">
                <a:latin typeface="Verdana" pitchFamily="34" charset="0"/>
              </a:rPr>
              <a:t>, </a:t>
            </a:r>
            <a:r>
              <a:rPr lang="ru-RU" sz="2800" b="1" dirty="0" err="1" smtClean="0">
                <a:latin typeface="Verdana" pitchFamily="34" charset="0"/>
              </a:rPr>
              <a:t>нефелометрлік</a:t>
            </a:r>
            <a:r>
              <a:rPr lang="ru-RU" sz="2800" b="1" dirty="0" smtClean="0">
                <a:latin typeface="Verdana" pitchFamily="34" charset="0"/>
              </a:rPr>
              <a:t> </a:t>
            </a:r>
            <a:r>
              <a:rPr lang="ru-RU" sz="2800" b="1" dirty="0" err="1" smtClean="0">
                <a:latin typeface="Verdana" pitchFamily="34" charset="0"/>
              </a:rPr>
              <a:t>аспаптардың көмегімен полимерлердің молекулалық салмағын анықтауға мүмкіндік береді</a:t>
            </a:r>
            <a:r>
              <a:rPr lang="ru-RU" sz="2800" b="1" dirty="0" smtClean="0">
                <a:latin typeface="Verdana" pitchFamily="34" charset="0"/>
              </a:rPr>
              <a:t>.</a:t>
            </a:r>
            <a:endParaRPr lang="ru-RU" sz="2800" b="1" dirty="0">
              <a:latin typeface="Verdana" pitchFamily="34" charset="0"/>
            </a:endParaRPr>
          </a:p>
          <a:p>
            <a:pPr algn="just"/>
            <a:endParaRPr lang="ru-RU" sz="2800" b="1" dirty="0">
              <a:latin typeface="Verdan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3850" y="692150"/>
            <a:ext cx="8501063" cy="3785652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/>
            <a:r>
              <a:rPr lang="ru-RU" sz="2400" b="1" dirty="0" err="1" smtClean="0"/>
              <a:t>Коллоидты</a:t>
            </a:r>
            <a:r>
              <a:rPr lang="ru-RU" sz="2400" b="1" dirty="0" smtClean="0"/>
              <a:t> </a:t>
            </a:r>
            <a:r>
              <a:rPr lang="ru-RU" sz="2400" b="1" dirty="0" err="1" smtClean="0"/>
              <a:t>ерітіндінің белгілі</a:t>
            </a:r>
            <a:r>
              <a:rPr lang="ru-RU" sz="2400" b="1" dirty="0" smtClean="0"/>
              <a:t> </a:t>
            </a:r>
            <a:r>
              <a:rPr lang="ru-RU" sz="2400" b="1" dirty="0" err="1" smtClean="0"/>
              <a:t>бір</a:t>
            </a:r>
            <a:r>
              <a:rPr lang="ru-RU" sz="2400" b="1" dirty="0" smtClean="0"/>
              <a:t> </a:t>
            </a:r>
            <a:r>
              <a:rPr lang="en-US" sz="2400" b="1" dirty="0" smtClean="0"/>
              <a:t>W </a:t>
            </a:r>
            <a:r>
              <a:rPr lang="ru-RU" sz="2400" b="1" dirty="0" err="1" smtClean="0"/>
              <a:t>көлемімен шашыраған жарықтың қарқындылығы көбейтіндіге </a:t>
            </a:r>
            <a:r>
              <a:rPr lang="ru-RU" sz="2400" b="1" dirty="0" smtClean="0"/>
              <a:t>(</a:t>
            </a:r>
            <a:r>
              <a:rPr lang="en-US" sz="2400" b="1" dirty="0" smtClean="0"/>
              <a:t>c · W), </a:t>
            </a:r>
            <a:r>
              <a:rPr lang="ru-RU" sz="2400" b="1" dirty="0" err="1" smtClean="0"/>
              <a:t>яғни шашыраңқы бөлшектердің жалпы</a:t>
            </a:r>
            <a:r>
              <a:rPr lang="ru-RU" sz="2400" b="1" dirty="0" smtClean="0"/>
              <a:t> </a:t>
            </a:r>
            <a:r>
              <a:rPr lang="ru-RU" sz="2400" b="1" dirty="0" err="1" smtClean="0"/>
              <a:t>санына</a:t>
            </a:r>
            <a:r>
              <a:rPr lang="ru-RU" sz="2400" b="1" dirty="0" smtClean="0"/>
              <a:t> </a:t>
            </a:r>
            <a:r>
              <a:rPr lang="ru-RU" sz="2400" b="1" dirty="0" err="1" smtClean="0"/>
              <a:t>пропорционалды</a:t>
            </a:r>
            <a:r>
              <a:rPr lang="ru-RU" sz="2400" b="1" dirty="0" smtClean="0"/>
              <a:t>. Осы </a:t>
            </a:r>
            <a:r>
              <a:rPr lang="ru-RU" sz="2400" b="1" dirty="0" err="1" smtClean="0"/>
              <a:t>заңдылыққа негізделген</a:t>
            </a:r>
            <a:r>
              <a:rPr lang="ru-RU" sz="2400" b="1" dirty="0" smtClean="0"/>
              <a:t> </a:t>
            </a:r>
            <a:r>
              <a:rPr lang="ru-RU" sz="2400" b="1" dirty="0" err="1" smtClean="0"/>
              <a:t>концентрацияны</a:t>
            </a:r>
            <a:r>
              <a:rPr lang="ru-RU" sz="2400" b="1" dirty="0" smtClean="0"/>
              <a:t> </a:t>
            </a:r>
            <a:r>
              <a:rPr lang="ru-RU" sz="2400" b="1" dirty="0" err="1" smtClean="0"/>
              <a:t>анықтаудың </a:t>
            </a:r>
            <a:r>
              <a:rPr lang="ru-RU" sz="2400" b="1" dirty="0" smtClean="0"/>
              <a:t>нефелометрия </a:t>
            </a:r>
            <a:r>
              <a:rPr lang="ru-RU" sz="2400" b="1" dirty="0" err="1" smtClean="0"/>
              <a:t>деп</a:t>
            </a:r>
            <a:r>
              <a:rPr lang="ru-RU" sz="2400" b="1" dirty="0" smtClean="0"/>
              <a:t> </a:t>
            </a:r>
            <a:r>
              <a:rPr lang="ru-RU" sz="2400" b="1" dirty="0" err="1" smtClean="0"/>
              <a:t>аталатын</a:t>
            </a:r>
            <a:r>
              <a:rPr lang="ru-RU" sz="2400" b="1" dirty="0" smtClean="0"/>
              <a:t> </a:t>
            </a:r>
            <a:r>
              <a:rPr lang="ru-RU" sz="2400" b="1" dirty="0" err="1" smtClean="0"/>
              <a:t>әдісі</a:t>
            </a:r>
            <a:r>
              <a:rPr lang="ru-RU" sz="2400" b="1" dirty="0" smtClean="0"/>
              <a:t>. </a:t>
            </a:r>
            <a:r>
              <a:rPr lang="ru-RU" sz="2400" b="1" dirty="0" err="1" smtClean="0"/>
              <a:t>Сәйкес </a:t>
            </a:r>
            <a:r>
              <a:rPr lang="ru-RU" sz="2400" b="1" dirty="0" smtClean="0"/>
              <a:t>нефелометр </a:t>
            </a:r>
            <a:r>
              <a:rPr lang="ru-RU" sz="2400" b="1" dirty="0" err="1" smtClean="0"/>
              <a:t>құрылғысында екі</a:t>
            </a:r>
            <a:r>
              <a:rPr lang="ru-RU" sz="2400" b="1" dirty="0" smtClean="0"/>
              <a:t> </a:t>
            </a:r>
            <a:r>
              <a:rPr lang="ru-RU" sz="2400" b="1" dirty="0" err="1" smtClean="0"/>
              <a:t>өзгермелі көлемдегі</a:t>
            </a:r>
            <a:r>
              <a:rPr lang="ru-RU" sz="2400" b="1" dirty="0" smtClean="0"/>
              <a:t> </a:t>
            </a:r>
            <a:r>
              <a:rPr lang="en-US" sz="2400" b="1" dirty="0" smtClean="0"/>
              <a:t>W1 </a:t>
            </a:r>
            <a:r>
              <a:rPr lang="ru-RU" sz="2400" b="1" dirty="0" err="1" smtClean="0"/>
              <a:t>және</a:t>
            </a:r>
            <a:r>
              <a:rPr lang="ru-RU" sz="2400" b="1" dirty="0" smtClean="0"/>
              <a:t> </a:t>
            </a:r>
            <a:r>
              <a:rPr lang="en-US" sz="2400" b="1" dirty="0" smtClean="0"/>
              <a:t>W2 </a:t>
            </a:r>
            <a:r>
              <a:rPr lang="ru-RU" sz="2400" b="1" dirty="0" err="1" smtClean="0"/>
              <a:t>кюветалары</a:t>
            </a:r>
            <a:r>
              <a:rPr lang="ru-RU" sz="2400" b="1" dirty="0" smtClean="0"/>
              <a:t> бар. </a:t>
            </a:r>
            <a:r>
              <a:rPr lang="ru-RU" sz="2400" b="1" dirty="0" err="1" smtClean="0"/>
              <a:t>Олардың біреуіне</a:t>
            </a:r>
            <a:r>
              <a:rPr lang="ru-RU" sz="2400" b="1" dirty="0" smtClean="0"/>
              <a:t> </a:t>
            </a:r>
            <a:r>
              <a:rPr lang="ru-RU" sz="2400" b="1" dirty="0" err="1" smtClean="0"/>
              <a:t>концентрациясы</a:t>
            </a:r>
            <a:r>
              <a:rPr lang="ru-RU" sz="2400" b="1" dirty="0" smtClean="0"/>
              <a:t> </a:t>
            </a:r>
            <a:r>
              <a:rPr lang="ru-RU" sz="2400" b="1" dirty="0" err="1" smtClean="0"/>
              <a:t>белгілі</a:t>
            </a:r>
            <a:r>
              <a:rPr lang="ru-RU" sz="2400" b="1" dirty="0" smtClean="0"/>
              <a:t> </a:t>
            </a:r>
            <a:r>
              <a:rPr lang="ru-RU" sz="2400" b="1" dirty="0" err="1" smtClean="0"/>
              <a:t>ерітінді</a:t>
            </a:r>
            <a:r>
              <a:rPr lang="ru-RU" sz="2400" b="1" dirty="0" smtClean="0"/>
              <a:t>, ал </a:t>
            </a:r>
            <a:r>
              <a:rPr lang="ru-RU" sz="2400" b="1" dirty="0" err="1" smtClean="0"/>
              <a:t>екіншісіне</a:t>
            </a:r>
            <a:r>
              <a:rPr lang="ru-RU" sz="2400" b="1" dirty="0" smtClean="0"/>
              <a:t> </a:t>
            </a:r>
            <a:r>
              <a:rPr lang="ru-RU" sz="2400" b="1" dirty="0" err="1" smtClean="0"/>
              <a:t>белгісіз</a:t>
            </a:r>
            <a:r>
              <a:rPr lang="ru-RU" sz="2400" b="1" dirty="0" smtClean="0"/>
              <a:t> </a:t>
            </a:r>
            <a:r>
              <a:rPr lang="ru-RU" sz="2400" b="1" dirty="0" err="1" smtClean="0"/>
              <a:t>концентрациясы</a:t>
            </a:r>
            <a:r>
              <a:rPr lang="ru-RU" sz="2400" b="1" dirty="0" smtClean="0"/>
              <a:t> бар </a:t>
            </a:r>
            <a:r>
              <a:rPr lang="ru-RU" sz="2400" b="1" dirty="0" err="1" smtClean="0"/>
              <a:t>ерітінді</a:t>
            </a:r>
            <a:r>
              <a:rPr lang="ru-RU" sz="2400" b="1" dirty="0" smtClean="0"/>
              <a:t> </a:t>
            </a:r>
            <a:r>
              <a:rPr lang="ru-RU" sz="2400" b="1" dirty="0" err="1" smtClean="0"/>
              <a:t>орналастырылады</a:t>
            </a:r>
            <a:r>
              <a:rPr lang="ru-RU" sz="2400" b="1" dirty="0" smtClean="0"/>
              <a:t>. </a:t>
            </a:r>
            <a:r>
              <a:rPr lang="en-US" sz="2400" b="1" dirty="0" smtClean="0"/>
              <a:t>W1 </a:t>
            </a:r>
            <a:r>
              <a:rPr lang="ru-RU" sz="2400" b="1" dirty="0" err="1" smtClean="0"/>
              <a:t>және </a:t>
            </a:r>
            <a:r>
              <a:rPr lang="ru-RU" sz="2400" b="1" dirty="0" smtClean="0"/>
              <a:t>(</a:t>
            </a:r>
            <a:r>
              <a:rPr lang="ru-RU" sz="2400" b="1" dirty="0" err="1" smtClean="0"/>
              <a:t>немесе</a:t>
            </a:r>
            <a:r>
              <a:rPr lang="ru-RU" sz="2400" b="1" dirty="0" smtClean="0"/>
              <a:t>) </a:t>
            </a:r>
            <a:r>
              <a:rPr lang="en-US" sz="2400" b="1" dirty="0" smtClean="0"/>
              <a:t>W2 </a:t>
            </a:r>
            <a:r>
              <a:rPr lang="ru-RU" sz="2400" b="1" dirty="0" err="1" smtClean="0"/>
              <a:t>мәндерін өзгерту арқылы</a:t>
            </a:r>
            <a:r>
              <a:rPr lang="ru-RU" sz="2400" b="1" dirty="0" smtClean="0"/>
              <a:t> </a:t>
            </a:r>
            <a:r>
              <a:rPr lang="en-US" sz="2400" b="1" dirty="0" smtClean="0"/>
              <a:t>jr1 = jr2 </a:t>
            </a:r>
            <a:r>
              <a:rPr lang="ru-RU" sz="2400" b="1" dirty="0" err="1" smtClean="0"/>
              <a:t>теңдігіне қол жеткізіледі</a:t>
            </a:r>
            <a:r>
              <a:rPr lang="ru-RU" sz="2400" b="1" dirty="0" smtClean="0"/>
              <a:t>, </a:t>
            </a:r>
            <a:r>
              <a:rPr lang="ru-RU" sz="2400" b="1" dirty="0" err="1" smtClean="0"/>
              <a:t>яғни:</a:t>
            </a:r>
            <a:endParaRPr lang="ru-RU" sz="2400" b="1" dirty="0"/>
          </a:p>
        </p:txBody>
      </p:sp>
      <p:sp>
        <p:nvSpPr>
          <p:cNvPr id="18437" name="Rectangle 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ru-RU"/>
          </a:p>
        </p:txBody>
      </p:sp>
      <p:graphicFrame>
        <p:nvGraphicFramePr>
          <p:cNvPr id="18436" name="Object 4"/>
          <p:cNvGraphicFramePr>
            <a:graphicFrameLocks noChangeAspect="1"/>
          </p:cNvGraphicFramePr>
          <p:nvPr/>
        </p:nvGraphicFramePr>
        <p:xfrm>
          <a:off x="3491880" y="4653136"/>
          <a:ext cx="2232025" cy="1444625"/>
        </p:xfrm>
        <a:graphic>
          <a:graphicData uri="http://schemas.openxmlformats.org/presentationml/2006/ole">
            <p:oleObj spid="_x0000_s4098" name="Формула" r:id="rId3" imgW="672808" imgH="431613" progId="Equation.3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kk-KZ" b="1" dirty="0" smtClean="0"/>
              <a:t>Оптикалық құбылыстар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kk-KZ" dirty="0" smtClean="0"/>
              <a:t>Нaнобөлшектердің өлшемдерін aнықтaйтын спецификaлық әдістер </a:t>
            </a:r>
            <a:r>
              <a:rPr lang="kk-KZ" dirty="0"/>
              <a:t>бaр </a:t>
            </a:r>
            <a:r>
              <a:rPr lang="kk-KZ" dirty="0" smtClean="0"/>
              <a:t>және жоғaрыдисперсті жүйелердің оптикaлық құбылыстaрының ерекшеліктеріне негізделген</a:t>
            </a:r>
            <a:r>
              <a:rPr lang="kk-KZ" dirty="0"/>
              <a:t>, олaр </a:t>
            </a:r>
            <a:r>
              <a:rPr lang="kk-KZ" dirty="0" smtClean="0"/>
              <a:t>нaнобөлшектер түсінігі </a:t>
            </a:r>
            <a:r>
              <a:rPr lang="kk-KZ" dirty="0"/>
              <a:t>пaйдa болғaншa ұзaқ уaқыт </a:t>
            </a:r>
            <a:r>
              <a:rPr lang="kk-KZ" dirty="0" smtClean="0"/>
              <a:t>қолдaнылды</a:t>
            </a:r>
            <a:r>
              <a:rPr lang="kk-KZ" dirty="0"/>
              <a:t>, сондaй-aқ осы уaқытқa </a:t>
            </a:r>
            <a:r>
              <a:rPr lang="kk-KZ" dirty="0" smtClean="0"/>
              <a:t>дейін </a:t>
            </a:r>
            <a:r>
              <a:rPr lang="kk-KZ" dirty="0"/>
              <a:t>прaктикaлық мaңызын жоймaды. </a:t>
            </a:r>
            <a:endParaRPr lang="ru-RU" dirty="0"/>
          </a:p>
          <a:p>
            <a:r>
              <a:rPr lang="kk-KZ" dirty="0"/>
              <a:t>Нанобөлшектердің оптикалық қасиеттерінің әр түрлі нұсқаларын қарастырайық:</a:t>
            </a:r>
            <a:endParaRPr lang="ru-RU" dirty="0"/>
          </a:p>
          <a:p>
            <a:r>
              <a:rPr lang="kk-KZ" dirty="0"/>
              <a:t>- өлшенген күйдегі;</a:t>
            </a:r>
            <a:endParaRPr lang="ru-RU" dirty="0"/>
          </a:p>
          <a:p>
            <a:r>
              <a:rPr lang="kk-KZ" dirty="0"/>
              <a:t>- беттегі қабықша түрінде;</a:t>
            </a:r>
            <a:endParaRPr lang="ru-RU" dirty="0"/>
          </a:p>
          <a:p>
            <a:r>
              <a:rPr lang="kk-KZ" dirty="0"/>
              <a:t>- басқа дене (матрица) көлемінде тіркелген  жағдайда.</a:t>
            </a:r>
            <a:endParaRPr lang="ru-RU" dirty="0"/>
          </a:p>
          <a:p>
            <a:endParaRPr lang="ru-RU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1" name="Rectangle 3"/>
          <p:cNvSpPr>
            <a:spLocks noGrp="1"/>
          </p:cNvSpPr>
          <p:nvPr>
            <p:ph type="body" idx="1"/>
          </p:nvPr>
        </p:nvSpPr>
        <p:spPr>
          <a:xfrm>
            <a:off x="457200" y="476250"/>
            <a:ext cx="8229600" cy="5649913"/>
          </a:xfrm>
        </p:spPr>
        <p:txBody>
          <a:bodyPr/>
          <a:lstStyle/>
          <a:p>
            <a:r>
              <a:rPr lang="ru-RU" sz="2200" dirty="0" smtClean="0"/>
              <a:t>Нефелометрия </a:t>
            </a:r>
            <a:r>
              <a:rPr lang="ru-RU" sz="2200" dirty="0" err="1" smtClean="0"/>
              <a:t>еритін</a:t>
            </a:r>
            <a:r>
              <a:rPr lang="ru-RU" sz="2200" dirty="0" smtClean="0"/>
              <a:t> </a:t>
            </a:r>
            <a:r>
              <a:rPr lang="ru-RU" sz="2200" dirty="0" err="1" smtClean="0"/>
              <a:t>антигеннің антиденемен</a:t>
            </a:r>
            <a:r>
              <a:rPr lang="ru-RU" sz="2200" dirty="0" smtClean="0"/>
              <a:t> </a:t>
            </a:r>
            <a:r>
              <a:rPr lang="ru-RU" sz="2200" dirty="0" err="1" smtClean="0"/>
              <a:t>өзара әрекеттесуін </a:t>
            </a:r>
            <a:r>
              <a:rPr lang="ru-RU" sz="2200" dirty="0" smtClean="0"/>
              <a:t>(</a:t>
            </a:r>
            <a:r>
              <a:rPr lang="ru-RU" sz="2200" dirty="0" err="1" smtClean="0"/>
              <a:t>жауын-шашын</a:t>
            </a:r>
            <a:r>
              <a:rPr lang="ru-RU" sz="2200" dirty="0" smtClean="0"/>
              <a:t>) </a:t>
            </a:r>
            <a:r>
              <a:rPr lang="ru-RU" sz="2200" dirty="0" err="1" smtClean="0"/>
              <a:t>зерттеу</a:t>
            </a:r>
            <a:r>
              <a:rPr lang="ru-RU" sz="2200" dirty="0" smtClean="0"/>
              <a:t> </a:t>
            </a:r>
            <a:r>
              <a:rPr lang="ru-RU" sz="2200" dirty="0" err="1" smtClean="0"/>
              <a:t>үшін қолданылады</a:t>
            </a:r>
            <a:r>
              <a:rPr lang="ru-RU" sz="2200" dirty="0" smtClean="0"/>
              <a:t>. </a:t>
            </a:r>
            <a:r>
              <a:rPr lang="ru-RU" sz="2200" dirty="0" err="1" smtClean="0"/>
              <a:t>Сонымен</a:t>
            </a:r>
            <a:r>
              <a:rPr lang="ru-RU" sz="2200" dirty="0" smtClean="0"/>
              <a:t>, антиген мен </a:t>
            </a:r>
            <a:r>
              <a:rPr lang="ru-RU" sz="2200" dirty="0" err="1" smtClean="0"/>
              <a:t>антиденелердің осындай</a:t>
            </a:r>
            <a:r>
              <a:rPr lang="ru-RU" sz="2200" dirty="0" smtClean="0"/>
              <a:t> </a:t>
            </a:r>
            <a:r>
              <a:rPr lang="ru-RU" sz="2200" dirty="0" err="1" smtClean="0"/>
              <a:t>сұйылтылған ерітінділері</a:t>
            </a:r>
            <a:r>
              <a:rPr lang="ru-RU" sz="2200" dirty="0" smtClean="0"/>
              <a:t> </a:t>
            </a:r>
            <a:r>
              <a:rPr lang="ru-RU" sz="2200" dirty="0" err="1" smtClean="0"/>
              <a:t>түзілген иммундық антиген-антидене</a:t>
            </a:r>
            <a:r>
              <a:rPr lang="ru-RU" sz="2200" dirty="0" smtClean="0"/>
              <a:t> </a:t>
            </a:r>
            <a:r>
              <a:rPr lang="ru-RU" sz="2200" dirty="0" err="1" smtClean="0"/>
              <a:t>кешендері</a:t>
            </a:r>
            <a:r>
              <a:rPr lang="ru-RU" sz="2200" dirty="0" smtClean="0"/>
              <a:t> </a:t>
            </a:r>
            <a:r>
              <a:rPr lang="ru-RU" sz="2200" dirty="0" err="1" smtClean="0"/>
              <a:t>суспензияда</a:t>
            </a:r>
            <a:r>
              <a:rPr lang="ru-RU" sz="2200" dirty="0" smtClean="0"/>
              <a:t> </a:t>
            </a:r>
            <a:r>
              <a:rPr lang="ru-RU" sz="2200" dirty="0" err="1" smtClean="0"/>
              <a:t>қалатындай етіп</a:t>
            </a:r>
            <a:r>
              <a:rPr lang="ru-RU" sz="2200" dirty="0" smtClean="0"/>
              <a:t> </a:t>
            </a:r>
            <a:r>
              <a:rPr lang="ru-RU" sz="2200" dirty="0" err="1" smtClean="0"/>
              <a:t>араласады</a:t>
            </a:r>
            <a:r>
              <a:rPr lang="ru-RU" sz="2200" dirty="0" smtClean="0"/>
              <a:t>. </a:t>
            </a:r>
            <a:r>
              <a:rPr lang="ru-RU" sz="2200" dirty="0" err="1" smtClean="0"/>
              <a:t>Сонымен</a:t>
            </a:r>
            <a:r>
              <a:rPr lang="ru-RU" sz="2200" dirty="0" smtClean="0"/>
              <a:t> </a:t>
            </a:r>
            <a:r>
              <a:rPr lang="ru-RU" sz="2200" dirty="0" err="1" smtClean="0"/>
              <a:t>қатар, </a:t>
            </a:r>
            <a:r>
              <a:rPr lang="ru-RU" sz="2200" dirty="0" smtClean="0"/>
              <a:t>нефелометрия </a:t>
            </a:r>
            <a:r>
              <a:rPr lang="ru-RU" sz="2200" dirty="0" err="1" smtClean="0"/>
              <a:t>дисперсті</a:t>
            </a:r>
            <a:r>
              <a:rPr lang="ru-RU" sz="2200" dirty="0" smtClean="0"/>
              <a:t> </a:t>
            </a:r>
            <a:r>
              <a:rPr lang="ru-RU" sz="2200" dirty="0" err="1" smtClean="0"/>
              <a:t>жүйелерді </a:t>
            </a:r>
            <a:r>
              <a:rPr lang="ru-RU" sz="2200" dirty="0" smtClean="0"/>
              <a:t>- </a:t>
            </a:r>
            <a:r>
              <a:rPr lang="ru-RU" sz="2200" dirty="0" err="1" smtClean="0"/>
              <a:t>салаларды</a:t>
            </a:r>
            <a:r>
              <a:rPr lang="ru-RU" sz="2200" dirty="0" smtClean="0"/>
              <a:t> </a:t>
            </a:r>
            <a:r>
              <a:rPr lang="ru-RU" sz="2200" dirty="0" err="1" smtClean="0"/>
              <a:t>зерттеуге</a:t>
            </a:r>
            <a:r>
              <a:rPr lang="ru-RU" sz="2200" dirty="0" smtClean="0"/>
              <a:t> </a:t>
            </a:r>
            <a:r>
              <a:rPr lang="ru-RU" sz="2200" dirty="0" err="1" smtClean="0"/>
              <a:t>мүмкіндік береді</a:t>
            </a:r>
            <a:r>
              <a:rPr lang="ru-RU" sz="2200" dirty="0" smtClean="0"/>
              <a:t>. </a:t>
            </a:r>
            <a:r>
              <a:rPr lang="ru-RU" sz="2200" dirty="0" err="1" smtClean="0"/>
              <a:t>ерітінділер</a:t>
            </a:r>
            <a:r>
              <a:rPr lang="ru-RU" sz="2200" dirty="0" smtClean="0"/>
              <a:t>, </a:t>
            </a:r>
            <a:r>
              <a:rPr lang="ru-RU" sz="2200" dirty="0" err="1" smtClean="0"/>
              <a:t>өзен суы</a:t>
            </a:r>
            <a:r>
              <a:rPr lang="ru-RU" sz="2200" dirty="0" smtClean="0"/>
              <a:t>, </a:t>
            </a:r>
            <a:r>
              <a:rPr lang="ru-RU" sz="2200" dirty="0" err="1" smtClean="0"/>
              <a:t>мұнай фракциялары</a:t>
            </a:r>
            <a:r>
              <a:rPr lang="ru-RU" sz="2200" dirty="0" smtClean="0"/>
              <a:t>, </a:t>
            </a:r>
            <a:r>
              <a:rPr lang="ru-RU" sz="2200" dirty="0" err="1" smtClean="0"/>
              <a:t>сондай-ақ аэрозольдер</a:t>
            </a:r>
            <a:r>
              <a:rPr lang="ru-RU" sz="2200" dirty="0" smtClean="0"/>
              <a:t>. </a:t>
            </a:r>
            <a:r>
              <a:rPr lang="ru-RU" sz="2200" dirty="0" err="1" smtClean="0"/>
              <a:t>Соңғы жағдайда зерттелген</a:t>
            </a:r>
            <a:r>
              <a:rPr lang="ru-RU" sz="2200" dirty="0" smtClean="0"/>
              <a:t> </a:t>
            </a:r>
            <a:r>
              <a:rPr lang="ru-RU" sz="2200" dirty="0" err="1" smtClean="0"/>
              <a:t>зат</a:t>
            </a:r>
            <a:r>
              <a:rPr lang="ru-RU" sz="2200" dirty="0" smtClean="0"/>
              <a:t> </a:t>
            </a:r>
            <a:r>
              <a:rPr lang="ru-RU" sz="2200" dirty="0" err="1" smtClean="0"/>
              <a:t>кюветадан</a:t>
            </a:r>
            <a:r>
              <a:rPr lang="ru-RU" sz="2200" dirty="0" smtClean="0"/>
              <a:t> </a:t>
            </a:r>
            <a:r>
              <a:rPr lang="ru-RU" sz="2200" dirty="0" err="1" smtClean="0"/>
              <a:t>үздіксіз өткізіліп тұрады.</a:t>
            </a:r>
            <a:r>
              <a:rPr lang="ru-RU" sz="2200" dirty="0" smtClean="0"/>
              <a:t> </a:t>
            </a:r>
            <a:r>
              <a:rPr lang="en-US" sz="2200" dirty="0" err="1" smtClean="0"/>
              <a:t>Graduir</a:t>
            </a:r>
            <a:r>
              <a:rPr lang="en-US" sz="2200" dirty="0" smtClean="0"/>
              <a:t>. </a:t>
            </a:r>
            <a:r>
              <a:rPr lang="ru-RU" sz="2200" dirty="0" err="1" smtClean="0"/>
              <a:t>қисықтар белгілі</a:t>
            </a:r>
            <a:r>
              <a:rPr lang="ru-RU" sz="2200" dirty="0" smtClean="0"/>
              <a:t> </a:t>
            </a:r>
            <a:r>
              <a:rPr lang="ru-RU" sz="2200" dirty="0" err="1" smtClean="0"/>
              <a:t>физикалық аэрозольдар</a:t>
            </a:r>
            <a:r>
              <a:rPr lang="ru-RU" sz="2200" dirty="0" smtClean="0"/>
              <a:t> </a:t>
            </a:r>
            <a:r>
              <a:rPr lang="ru-RU" sz="2200" dirty="0" err="1" smtClean="0"/>
              <a:t>көмегімен салынған.</a:t>
            </a:r>
            <a:r>
              <a:rPr lang="ru-RU" sz="2200" dirty="0" smtClean="0"/>
              <a:t> Сен </a:t>
            </a:r>
            <a:r>
              <a:rPr lang="ru-RU" sz="2200" dirty="0" err="1" smtClean="0"/>
              <a:t>және бөлшектердің мөлшері</a:t>
            </a:r>
            <a:r>
              <a:rPr lang="ru-RU" sz="2200" dirty="0" smtClean="0"/>
              <a:t>. </a:t>
            </a:r>
            <a:r>
              <a:rPr lang="ru-RU" sz="2200" dirty="0" err="1" smtClean="0"/>
              <a:t>Әр түрлі бұрыштардағы және әртүрлі </a:t>
            </a:r>
            <a:r>
              <a:rPr lang="ru-RU" sz="2200" dirty="0" smtClean="0"/>
              <a:t>суспензия </a:t>
            </a:r>
            <a:r>
              <a:rPr lang="ru-RU" sz="2200" dirty="0" err="1" smtClean="0"/>
              <a:t>концентрацияларындағы шашыраңқы жарықтың қарқындылығын өлшеу арқылы дисперсті</a:t>
            </a:r>
            <a:r>
              <a:rPr lang="ru-RU" sz="2200" dirty="0" smtClean="0"/>
              <a:t> </a:t>
            </a:r>
            <a:r>
              <a:rPr lang="ru-RU" sz="2200" dirty="0" err="1" smtClean="0"/>
              <a:t>бөлшектердің мөлшері </a:t>
            </a:r>
            <a:r>
              <a:rPr lang="ru-RU" sz="2200" dirty="0" smtClean="0"/>
              <a:t>мен </a:t>
            </a:r>
            <a:r>
              <a:rPr lang="ru-RU" sz="2200" dirty="0" err="1" smtClean="0"/>
              <a:t>формасын</a:t>
            </a:r>
            <a:r>
              <a:rPr lang="ru-RU" sz="2200" dirty="0" smtClean="0"/>
              <a:t> </a:t>
            </a:r>
            <a:r>
              <a:rPr lang="ru-RU" sz="2200" dirty="0" err="1" smtClean="0"/>
              <a:t>анықтауға болады</a:t>
            </a:r>
            <a:r>
              <a:rPr lang="ru-RU" sz="2200" dirty="0" smtClean="0"/>
              <a:t>.</a:t>
            </a:r>
          </a:p>
          <a:p>
            <a:endParaRPr lang="ru-RU" sz="22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/>
          <p:cNvSpPr>
            <a:spLocks noGrp="1"/>
          </p:cNvSpPr>
          <p:nvPr>
            <p:ph type="title"/>
          </p:nvPr>
        </p:nvSpPr>
        <p:spPr bwMode="auto">
          <a:noFill/>
          <a:ln w="9525"/>
        </p:spPr>
        <p:txBody>
          <a:bodyPr wrap="square" lIns="91440" tIns="45720" rIns="91440" bIns="45720" numCol="1" compatLnSpc="1">
            <a:prstTxWarp prst="textNoShape">
              <a:avLst/>
            </a:prstTxWarp>
          </a:bodyPr>
          <a:lstStyle/>
          <a:p>
            <a:r>
              <a:rPr lang="ru-RU" sz="3800" b="1" smtClean="0">
                <a:ln>
                  <a:noFill/>
                </a:ln>
                <a:effectLst/>
              </a:rPr>
              <a:t>Уравнение Ламберта-Бера</a:t>
            </a:r>
            <a:r>
              <a:rPr lang="ru-RU" sz="3800" smtClean="0">
                <a:ln>
                  <a:noFill/>
                </a:ln>
                <a:effectLst/>
              </a:rPr>
              <a:t> </a:t>
            </a:r>
          </a:p>
        </p:txBody>
      </p:sp>
      <p:sp>
        <p:nvSpPr>
          <p:cNvPr id="46083" name="Rectangle 3"/>
          <p:cNvSpPr>
            <a:spLocks noGrp="1"/>
          </p:cNvSpPr>
          <p:nvPr>
            <p:ph type="body" idx="1"/>
          </p:nvPr>
        </p:nvSpPr>
        <p:spPr>
          <a:xfrm>
            <a:off x="755650" y="1700213"/>
            <a:ext cx="7848600" cy="4321175"/>
          </a:xfrm>
        </p:spPr>
        <p:txBody>
          <a:bodyPr/>
          <a:lstStyle/>
          <a:p>
            <a:pPr algn="ctr"/>
            <a:r>
              <a:rPr lang="en-US" sz="3200" b="1" i="1" smtClean="0">
                <a:solidFill>
                  <a:schemeClr val="bg1"/>
                </a:solidFill>
              </a:rPr>
              <a:t>I</a:t>
            </a:r>
            <a:r>
              <a:rPr lang="ru-RU" sz="3200" b="1" i="1" smtClean="0">
                <a:solidFill>
                  <a:schemeClr val="bg1"/>
                </a:solidFill>
              </a:rPr>
              <a:t>=-</a:t>
            </a:r>
            <a:r>
              <a:rPr lang="en-US" sz="3200" b="1" i="1" smtClean="0">
                <a:solidFill>
                  <a:schemeClr val="bg1"/>
                </a:solidFill>
              </a:rPr>
              <a:t>I</a:t>
            </a:r>
            <a:r>
              <a:rPr lang="ru-RU" sz="2800" b="1" i="1" smtClean="0">
                <a:solidFill>
                  <a:schemeClr val="bg1"/>
                </a:solidFill>
              </a:rPr>
              <a:t>0</a:t>
            </a:r>
            <a:r>
              <a:rPr lang="ru-RU" sz="3200" b="1" i="1" smtClean="0">
                <a:solidFill>
                  <a:schemeClr val="bg1"/>
                </a:solidFill>
              </a:rPr>
              <a:t> </a:t>
            </a:r>
            <a:r>
              <a:rPr lang="en-US" sz="3200" b="1" i="1" smtClean="0">
                <a:solidFill>
                  <a:schemeClr val="bg1"/>
                </a:solidFill>
              </a:rPr>
              <a:t>exp</a:t>
            </a:r>
            <a:r>
              <a:rPr lang="ru-RU" sz="3200" b="1" i="1" smtClean="0">
                <a:solidFill>
                  <a:schemeClr val="bg1"/>
                </a:solidFill>
              </a:rPr>
              <a:t>(-</a:t>
            </a:r>
            <a:r>
              <a:rPr lang="en-US" sz="3200" b="1" i="1" smtClean="0">
                <a:solidFill>
                  <a:schemeClr val="bg1"/>
                </a:solidFill>
              </a:rPr>
              <a:t>ξ</a:t>
            </a:r>
            <a:r>
              <a:rPr lang="ru-RU" sz="3200" b="1" i="1" smtClean="0">
                <a:solidFill>
                  <a:schemeClr val="bg1"/>
                </a:solidFill>
              </a:rPr>
              <a:t>·</a:t>
            </a:r>
            <a:r>
              <a:rPr lang="en-US" sz="3200" b="1" i="1" smtClean="0">
                <a:solidFill>
                  <a:schemeClr val="bg1"/>
                </a:solidFill>
              </a:rPr>
              <a:t>l</a:t>
            </a:r>
            <a:r>
              <a:rPr lang="ru-RU" sz="3200" b="1" i="1" smtClean="0">
                <a:solidFill>
                  <a:schemeClr val="bg1"/>
                </a:solidFill>
              </a:rPr>
              <a:t>)</a:t>
            </a:r>
            <a:r>
              <a:rPr lang="ru-RU" sz="3200" b="1" smtClean="0"/>
              <a:t>	</a:t>
            </a:r>
            <a:r>
              <a:rPr lang="ru-RU" sz="3200" smtClean="0"/>
              <a:t> </a:t>
            </a:r>
          </a:p>
        </p:txBody>
      </p:sp>
      <p:sp>
        <p:nvSpPr>
          <p:cNvPr id="46085" name="Rectangle 5"/>
          <p:cNvSpPr>
            <a:spLocks noChangeArrowheads="1"/>
          </p:cNvSpPr>
          <p:nvPr/>
        </p:nvSpPr>
        <p:spPr bwMode="auto">
          <a:xfrm>
            <a:off x="0" y="327183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ru-RU"/>
          </a:p>
        </p:txBody>
      </p:sp>
      <p:graphicFrame>
        <p:nvGraphicFramePr>
          <p:cNvPr id="46084" name="Object 4"/>
          <p:cNvGraphicFramePr>
            <a:graphicFrameLocks noChangeAspect="1"/>
          </p:cNvGraphicFramePr>
          <p:nvPr/>
        </p:nvGraphicFramePr>
        <p:xfrm>
          <a:off x="2123728" y="1268760"/>
          <a:ext cx="5040312" cy="871537"/>
        </p:xfrm>
        <a:graphic>
          <a:graphicData uri="http://schemas.openxmlformats.org/presentationml/2006/ole">
            <p:oleObj spid="_x0000_s5122" name="Формула" r:id="rId3" imgW="1435100" imgH="241300" progId="Equation.3">
              <p:embed/>
            </p:oleObj>
          </a:graphicData>
        </a:graphic>
      </p:graphicFrame>
      <p:sp>
        <p:nvSpPr>
          <p:cNvPr id="46086" name="Rectangle 6"/>
          <p:cNvSpPr>
            <a:spLocks noChangeArrowheads="1"/>
          </p:cNvSpPr>
          <p:nvPr/>
        </p:nvSpPr>
        <p:spPr bwMode="auto">
          <a:xfrm>
            <a:off x="827584" y="2651805"/>
            <a:ext cx="8174037" cy="3046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indent="342900"/>
            <a:r>
              <a:rPr lang="ru-RU" sz="2400" dirty="0" err="1" smtClean="0">
                <a:latin typeface="Times New Roman" pitchFamily="18" charset="0"/>
              </a:rPr>
              <a:t>мұндағы</a:t>
            </a:r>
            <a:r>
              <a:rPr lang="ru-RU" sz="2400" dirty="0" smtClean="0">
                <a:latin typeface="Times New Roman" pitchFamily="18" charset="0"/>
              </a:rPr>
              <a:t> </a:t>
            </a:r>
            <a:r>
              <a:rPr lang="en-US" sz="2400" dirty="0" smtClean="0">
                <a:latin typeface="Times New Roman" pitchFamily="18" charset="0"/>
              </a:rPr>
              <a:t>I - </a:t>
            </a:r>
            <a:r>
              <a:rPr lang="ru-RU" sz="2400" dirty="0" err="1" smtClean="0">
                <a:latin typeface="Times New Roman" pitchFamily="18" charset="0"/>
              </a:rPr>
              <a:t>өткізілетін жарықтың қарқындылығы,</a:t>
            </a:r>
            <a:r>
              <a:rPr lang="ru-RU" sz="2400" dirty="0" smtClean="0">
                <a:latin typeface="Times New Roman" pitchFamily="18" charset="0"/>
              </a:rPr>
              <a:t> </a:t>
            </a:r>
            <a:r>
              <a:rPr lang="en-US" sz="2400" dirty="0" smtClean="0">
                <a:latin typeface="Times New Roman" pitchFamily="18" charset="0"/>
              </a:rPr>
              <a:t>I0 - </a:t>
            </a:r>
            <a:r>
              <a:rPr lang="ru-RU" sz="2400" dirty="0" err="1" smtClean="0">
                <a:latin typeface="Times New Roman" pitchFamily="18" charset="0"/>
              </a:rPr>
              <a:t>ортаға түсетін жарықтың интенсивтілігі</a:t>
            </a:r>
            <a:r>
              <a:rPr lang="ru-RU" sz="2400" dirty="0" smtClean="0">
                <a:latin typeface="Times New Roman" pitchFamily="18" charset="0"/>
              </a:rPr>
              <a:t>, </a:t>
            </a:r>
            <a:r>
              <a:rPr lang="en-US" sz="2400" dirty="0" smtClean="0">
                <a:latin typeface="Times New Roman" pitchFamily="18" charset="0"/>
              </a:rPr>
              <a:t>l - </a:t>
            </a:r>
            <a:r>
              <a:rPr lang="ru-RU" sz="2400" dirty="0" err="1" smtClean="0">
                <a:latin typeface="Times New Roman" pitchFamily="18" charset="0"/>
              </a:rPr>
              <a:t>жұтылатын қабаттың қалыңдығы,</a:t>
            </a:r>
            <a:r>
              <a:rPr lang="ru-RU" sz="2400" dirty="0" smtClean="0">
                <a:latin typeface="Times New Roman" pitchFamily="18" charset="0"/>
              </a:rPr>
              <a:t> </a:t>
            </a:r>
            <a:r>
              <a:rPr lang="el-GR" sz="2400" dirty="0" smtClean="0">
                <a:latin typeface="Times New Roman" pitchFamily="18" charset="0"/>
              </a:rPr>
              <a:t>ε - </a:t>
            </a:r>
            <a:r>
              <a:rPr lang="ru-RU" sz="2400" dirty="0" err="1" smtClean="0">
                <a:latin typeface="Times New Roman" pitchFamily="18" charset="0"/>
              </a:rPr>
              <a:t>заттың табиғатына, жарықтың толқын ұзындығына тәуелді және ерітінді</a:t>
            </a:r>
            <a:r>
              <a:rPr lang="ru-RU" sz="2400" dirty="0" smtClean="0">
                <a:latin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</a:rPr>
              <a:t>концентрациясына</a:t>
            </a:r>
            <a:r>
              <a:rPr lang="ru-RU" sz="2400" dirty="0" smtClean="0">
                <a:latin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</a:rPr>
              <a:t>тәуелді емес</a:t>
            </a:r>
            <a:r>
              <a:rPr lang="ru-RU" sz="2400" dirty="0" smtClean="0">
                <a:latin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</a:rPr>
              <a:t>жеке</a:t>
            </a:r>
            <a:r>
              <a:rPr lang="ru-RU" sz="2400" dirty="0" smtClean="0">
                <a:latin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</a:rPr>
              <a:t>тұрақты; </a:t>
            </a:r>
            <a:r>
              <a:rPr lang="ru-RU" sz="2400" dirty="0" smtClean="0">
                <a:latin typeface="Times New Roman" pitchFamily="18" charset="0"/>
              </a:rPr>
              <a:t>с - </a:t>
            </a:r>
            <a:r>
              <a:rPr lang="ru-RU" sz="2400" dirty="0" err="1" smtClean="0">
                <a:latin typeface="Times New Roman" pitchFamily="18" charset="0"/>
              </a:rPr>
              <a:t>заттың концентрациясы</a:t>
            </a:r>
            <a:r>
              <a:rPr lang="ru-RU" sz="2400" dirty="0" smtClean="0">
                <a:latin typeface="Times New Roman" pitchFamily="18" charset="0"/>
              </a:rPr>
              <a:t>.</a:t>
            </a:r>
          </a:p>
          <a:p>
            <a:pPr indent="342900"/>
            <a:r>
              <a:rPr lang="ru-RU" sz="2400" dirty="0" err="1" smtClean="0">
                <a:latin typeface="Times New Roman" pitchFamily="18" charset="0"/>
              </a:rPr>
              <a:t>Әдетте</a:t>
            </a:r>
            <a:r>
              <a:rPr lang="ru-RU" sz="2400" dirty="0" smtClean="0">
                <a:latin typeface="Times New Roman" pitchFamily="18" charset="0"/>
              </a:rPr>
              <a:t> </a:t>
            </a:r>
            <a:r>
              <a:rPr lang="el-GR" sz="2400" dirty="0" smtClean="0">
                <a:latin typeface="Times New Roman" pitchFamily="18" charset="0"/>
              </a:rPr>
              <a:t>ε&gt; 0, </a:t>
            </a:r>
            <a:r>
              <a:rPr lang="ru-RU" sz="2400" dirty="0" err="1" smtClean="0">
                <a:latin typeface="Times New Roman" pitchFamily="18" charset="0"/>
              </a:rPr>
              <a:t>яғни таратылатын</a:t>
            </a:r>
            <a:r>
              <a:rPr lang="ru-RU" sz="2400" dirty="0" smtClean="0">
                <a:latin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</a:rPr>
              <a:t>жарық әлсірейді, бірақ</a:t>
            </a:r>
            <a:r>
              <a:rPr lang="ru-RU" sz="2400" dirty="0" smtClean="0">
                <a:latin typeface="Times New Roman" pitchFamily="18" charset="0"/>
              </a:rPr>
              <a:t> </a:t>
            </a:r>
            <a:r>
              <a:rPr lang="el-GR" sz="2400" dirty="0" smtClean="0">
                <a:latin typeface="Times New Roman" pitchFamily="18" charset="0"/>
              </a:rPr>
              <a:t>ε &lt;0, </a:t>
            </a:r>
            <a:r>
              <a:rPr lang="ru-RU" sz="2400" dirty="0" err="1" smtClean="0">
                <a:latin typeface="Times New Roman" pitchFamily="18" charset="0"/>
              </a:rPr>
              <a:t>яғни жарық күшейетін арнайы</a:t>
            </a:r>
            <a:r>
              <a:rPr lang="ru-RU" sz="2400" dirty="0" smtClean="0">
                <a:latin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</a:rPr>
              <a:t>орталар</a:t>
            </a:r>
            <a:r>
              <a:rPr lang="ru-RU" sz="2400" dirty="0" smtClean="0">
                <a:latin typeface="Times New Roman" pitchFamily="18" charset="0"/>
              </a:rPr>
              <a:t> бар - </a:t>
            </a:r>
            <a:r>
              <a:rPr lang="ru-RU" sz="2400" dirty="0" err="1" smtClean="0">
                <a:latin typeface="Times New Roman" pitchFamily="18" charset="0"/>
              </a:rPr>
              <a:t>бұл лазерлік</a:t>
            </a:r>
            <a:r>
              <a:rPr lang="ru-RU" sz="2400" dirty="0" smtClean="0">
                <a:latin typeface="Times New Roman" pitchFamily="18" charset="0"/>
              </a:rPr>
              <a:t> орта.</a:t>
            </a:r>
            <a:endParaRPr lang="ru-RU" dirty="0">
              <a:latin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39750" y="1682750"/>
            <a:ext cx="8215313" cy="4832092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/>
            <a:r>
              <a:rPr lang="ru-RU" sz="2800" dirty="0" err="1" smtClean="0">
                <a:latin typeface="Verdana" pitchFamily="34" charset="0"/>
              </a:rPr>
              <a:t>Дисперсті</a:t>
            </a:r>
            <a:r>
              <a:rPr lang="ru-RU" sz="2800" dirty="0" smtClean="0">
                <a:latin typeface="Verdana" pitchFamily="34" charset="0"/>
              </a:rPr>
              <a:t> </a:t>
            </a:r>
            <a:r>
              <a:rPr lang="ru-RU" sz="2800" dirty="0" err="1" smtClean="0">
                <a:latin typeface="Verdana" pitchFamily="34" charset="0"/>
              </a:rPr>
              <a:t>жүйе арқылы берілетін</a:t>
            </a:r>
            <a:r>
              <a:rPr lang="ru-RU" sz="2800" dirty="0" smtClean="0">
                <a:latin typeface="Verdana" pitchFamily="34" charset="0"/>
              </a:rPr>
              <a:t> </a:t>
            </a:r>
            <a:r>
              <a:rPr lang="ru-RU" sz="2800" dirty="0" err="1" smtClean="0">
                <a:latin typeface="Verdana" pitchFamily="34" charset="0"/>
              </a:rPr>
              <a:t>жарықтың қарқындылығын өлшеуге негізделген</a:t>
            </a:r>
            <a:r>
              <a:rPr lang="ru-RU" sz="2800" dirty="0" smtClean="0">
                <a:latin typeface="Verdana" pitchFamily="34" charset="0"/>
              </a:rPr>
              <a:t>.</a:t>
            </a:r>
          </a:p>
          <a:p>
            <a:pPr algn="just"/>
            <a:r>
              <a:rPr lang="ru-RU" sz="2800" dirty="0" err="1" smtClean="0">
                <a:latin typeface="Verdana" pitchFamily="34" charset="0"/>
              </a:rPr>
              <a:t>Жарықтың суспензиясы</a:t>
            </a:r>
            <a:r>
              <a:rPr lang="ru-RU" sz="2800" dirty="0" smtClean="0">
                <a:latin typeface="Verdana" pitchFamily="34" charset="0"/>
              </a:rPr>
              <a:t> </a:t>
            </a:r>
            <a:r>
              <a:rPr lang="ru-RU" sz="2800" dirty="0" err="1" smtClean="0">
                <a:latin typeface="Verdana" pitchFamily="34" charset="0"/>
              </a:rPr>
              <a:t>арқылы өткен</a:t>
            </a:r>
            <a:r>
              <a:rPr lang="ru-RU" sz="2800" dirty="0" smtClean="0">
                <a:latin typeface="Verdana" pitchFamily="34" charset="0"/>
              </a:rPr>
              <a:t> </a:t>
            </a:r>
            <a:r>
              <a:rPr lang="en-US" sz="2800" dirty="0" err="1" smtClean="0">
                <a:latin typeface="Verdana" pitchFamily="34" charset="0"/>
              </a:rPr>
              <a:t>Ip</a:t>
            </a:r>
            <a:r>
              <a:rPr lang="en-US" sz="2800" dirty="0" smtClean="0">
                <a:latin typeface="Verdana" pitchFamily="34" charset="0"/>
              </a:rPr>
              <a:t> </a:t>
            </a:r>
            <a:r>
              <a:rPr lang="ru-RU" sz="2800" dirty="0" err="1" smtClean="0">
                <a:latin typeface="Verdana" pitchFamily="34" charset="0"/>
              </a:rPr>
              <a:t>қарқындылығы келесі</a:t>
            </a:r>
            <a:r>
              <a:rPr lang="ru-RU" sz="2800" dirty="0" smtClean="0">
                <a:latin typeface="Verdana" pitchFamily="34" charset="0"/>
              </a:rPr>
              <a:t> </a:t>
            </a:r>
            <a:r>
              <a:rPr lang="ru-RU" sz="2800" dirty="0" err="1" smtClean="0">
                <a:latin typeface="Verdana" pitchFamily="34" charset="0"/>
              </a:rPr>
              <a:t>өрнекпен анықталады:</a:t>
            </a:r>
            <a:endParaRPr lang="ru-RU" sz="2800" dirty="0" smtClean="0">
              <a:latin typeface="Verdana" pitchFamily="34" charset="0"/>
            </a:endParaRPr>
          </a:p>
          <a:p>
            <a:pPr algn="just"/>
            <a:r>
              <a:rPr lang="ru-RU" sz="2800" dirty="0" smtClean="0">
                <a:latin typeface="Verdana" pitchFamily="34" charset="0"/>
              </a:rPr>
              <a:t>            </a:t>
            </a:r>
            <a:r>
              <a:rPr lang="en-US" sz="2800" dirty="0" smtClean="0">
                <a:latin typeface="Verdana" pitchFamily="34" charset="0"/>
              </a:rPr>
              <a:t>D=</a:t>
            </a:r>
            <a:r>
              <a:rPr lang="ru-RU" sz="2800" dirty="0" smtClean="0">
                <a:latin typeface="Verdana" pitchFamily="34" charset="0"/>
              </a:rPr>
              <a:t> </a:t>
            </a:r>
            <a:r>
              <a:rPr lang="en-US" sz="2800" b="1" dirty="0" err="1" smtClean="0">
                <a:latin typeface="Verdana" pitchFamily="34" charset="0"/>
              </a:rPr>
              <a:t>lg</a:t>
            </a:r>
            <a:r>
              <a:rPr lang="en-US" sz="2800" b="1" dirty="0" smtClean="0">
                <a:latin typeface="Verdana" pitchFamily="34" charset="0"/>
              </a:rPr>
              <a:t>(I</a:t>
            </a:r>
            <a:r>
              <a:rPr lang="en-US" sz="2800" b="1" baseline="-25000" dirty="0" smtClean="0">
                <a:latin typeface="Verdana" pitchFamily="34" charset="0"/>
              </a:rPr>
              <a:t>0</a:t>
            </a:r>
            <a:r>
              <a:rPr lang="en-US" sz="2800" b="1" dirty="0" smtClean="0">
                <a:latin typeface="Verdana" pitchFamily="34" charset="0"/>
              </a:rPr>
              <a:t>/I</a:t>
            </a:r>
            <a:r>
              <a:rPr lang="ru-RU" sz="2800" b="1" baseline="-25000" dirty="0" err="1" smtClean="0">
                <a:latin typeface="Verdana" pitchFamily="34" charset="0"/>
              </a:rPr>
              <a:t>п</a:t>
            </a:r>
            <a:r>
              <a:rPr lang="en-US" sz="2800" b="1" dirty="0" smtClean="0">
                <a:latin typeface="Verdana" pitchFamily="34" charset="0"/>
              </a:rPr>
              <a:t>) = </a:t>
            </a:r>
            <a:r>
              <a:rPr lang="en-US" sz="2800" b="1" dirty="0" smtClean="0">
                <a:latin typeface="Verdana" pitchFamily="34" charset="0"/>
                <a:sym typeface="Symbol" pitchFamily="18" charset="2"/>
              </a:rPr>
              <a:t></a:t>
            </a:r>
            <a:r>
              <a:rPr lang="en-US" sz="2800" dirty="0" smtClean="0">
                <a:latin typeface="Verdana" pitchFamily="34" charset="0"/>
              </a:rPr>
              <a:t> l</a:t>
            </a:r>
          </a:p>
          <a:p>
            <a:pPr algn="just"/>
            <a:endParaRPr lang="en-US" sz="2800" dirty="0" smtClean="0">
              <a:latin typeface="Verdana" pitchFamily="34" charset="0"/>
            </a:endParaRPr>
          </a:p>
          <a:p>
            <a:pPr algn="just"/>
            <a:r>
              <a:rPr lang="ru-RU" sz="2800" dirty="0" err="1" smtClean="0">
                <a:latin typeface="Verdana" pitchFamily="34" charset="0"/>
              </a:rPr>
              <a:t>Мұндағы</a:t>
            </a:r>
            <a:r>
              <a:rPr lang="ru-RU" sz="2800" dirty="0" smtClean="0">
                <a:latin typeface="Verdana" pitchFamily="34" charset="0"/>
              </a:rPr>
              <a:t> </a:t>
            </a:r>
            <a:r>
              <a:rPr lang="en-US" sz="2800" dirty="0" smtClean="0">
                <a:latin typeface="Verdana" pitchFamily="34" charset="0"/>
              </a:rPr>
              <a:t>D - </a:t>
            </a:r>
            <a:r>
              <a:rPr lang="en-US" sz="2800" dirty="0" err="1" smtClean="0">
                <a:latin typeface="Verdana" pitchFamily="34" charset="0"/>
              </a:rPr>
              <a:t>Ip</a:t>
            </a:r>
            <a:r>
              <a:rPr lang="en-US" sz="2800" dirty="0" smtClean="0">
                <a:latin typeface="Verdana" pitchFamily="34" charset="0"/>
              </a:rPr>
              <a:t> - </a:t>
            </a:r>
            <a:r>
              <a:rPr lang="ru-RU" sz="2800" dirty="0" err="1" smtClean="0">
                <a:latin typeface="Verdana" pitchFamily="34" charset="0"/>
              </a:rPr>
              <a:t>жүйеден өткен жарықтың қарқындылығы.</a:t>
            </a:r>
            <a:r>
              <a:rPr lang="ru-RU" sz="2800" dirty="0" smtClean="0">
                <a:latin typeface="Verdana" pitchFamily="34" charset="0"/>
              </a:rPr>
              <a:t>       </a:t>
            </a:r>
          </a:p>
          <a:p>
            <a:pPr algn="just"/>
            <a:endParaRPr lang="ru-RU" sz="2800" dirty="0" smtClean="0">
              <a:latin typeface="Verdana" pitchFamily="34" charset="0"/>
            </a:endParaRPr>
          </a:p>
        </p:txBody>
      </p:sp>
      <p:sp>
        <p:nvSpPr>
          <p:cNvPr id="19459" name="Rectangle 3"/>
          <p:cNvSpPr>
            <a:spLocks/>
          </p:cNvSpPr>
          <p:nvPr/>
        </p:nvSpPr>
        <p:spPr bwMode="auto">
          <a:xfrm>
            <a:off x="457200" y="152400"/>
            <a:ext cx="8229600" cy="1332384"/>
          </a:xfrm>
          <a:prstGeom prst="rect">
            <a:avLst/>
          </a:prstGeom>
          <a:noFill/>
          <a:ln w="6350" cap="rnd">
            <a:noFill/>
            <a:miter lim="800000"/>
            <a:headEnd/>
            <a:tailEnd/>
          </a:ln>
        </p:spPr>
        <p:txBody>
          <a:bodyPr anchor="b"/>
          <a:lstStyle/>
          <a:p>
            <a:pPr algn="ctr"/>
            <a:r>
              <a:rPr lang="ru-RU" sz="3800" b="1" dirty="0" err="1">
                <a:latin typeface="Verdana" pitchFamily="34" charset="0"/>
              </a:rPr>
              <a:t>Турбидиметрия</a:t>
            </a:r>
            <a:r>
              <a:rPr lang="ru-RU" sz="3800" dirty="0">
                <a:latin typeface="Verdana" pitchFamily="34" charset="0"/>
              </a:rPr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2"/>
          <p:cNvSpPr>
            <a:spLocks noGrp="1"/>
          </p:cNvSpPr>
          <p:nvPr>
            <p:ph type="title"/>
          </p:nvPr>
        </p:nvSpPr>
        <p:spPr bwMode="auto">
          <a:noFill/>
          <a:ln w="9525"/>
        </p:spPr>
        <p:txBody>
          <a:bodyPr wrap="square" lIns="91440" tIns="45720" rIns="91440" bIns="45720" numCol="1" compatLnSpc="1">
            <a:prstTxWarp prst="textNoShape">
              <a:avLst/>
            </a:prstTxWarp>
          </a:bodyPr>
          <a:lstStyle/>
          <a:p>
            <a:endParaRPr lang="ru-RU" smtClean="0">
              <a:ln>
                <a:noFill/>
              </a:ln>
              <a:effectLst/>
            </a:endParaRPr>
          </a:p>
        </p:txBody>
      </p:sp>
      <p:sp>
        <p:nvSpPr>
          <p:cNvPr id="49155" name="Rectangle 3"/>
          <p:cNvSpPr>
            <a:spLocks noGrp="1"/>
          </p:cNvSpPr>
          <p:nvPr>
            <p:ph type="body" idx="1"/>
          </p:nvPr>
        </p:nvSpPr>
        <p:spPr>
          <a:xfrm>
            <a:off x="457200" y="1447800"/>
            <a:ext cx="8229600" cy="4678363"/>
          </a:xfrm>
        </p:spPr>
        <p:txBody>
          <a:bodyPr/>
          <a:lstStyle/>
          <a:p>
            <a:r>
              <a:rPr lang="ru-RU" dirty="0" err="1" smtClean="0"/>
              <a:t>Турбидиметрия</a:t>
            </a:r>
            <a:r>
              <a:rPr lang="ru-RU" dirty="0" smtClean="0"/>
              <a:t> </a:t>
            </a:r>
            <a:r>
              <a:rPr lang="ru-RU" dirty="0" err="1" smtClean="0"/>
              <a:t>және </a:t>
            </a:r>
            <a:r>
              <a:rPr lang="ru-RU" dirty="0" smtClean="0"/>
              <a:t>нефелометрия </a:t>
            </a:r>
            <a:r>
              <a:rPr lang="ru-RU" dirty="0" err="1" smtClean="0"/>
              <a:t>дәрі-дәрмектерді сандық анықтау үшін фармацевтикалық анализде</a:t>
            </a:r>
            <a:r>
              <a:rPr lang="ru-RU" dirty="0" smtClean="0"/>
              <a:t> </a:t>
            </a:r>
            <a:r>
              <a:rPr lang="ru-RU" dirty="0" err="1" smtClean="0"/>
              <a:t>қолданылады</a:t>
            </a:r>
            <a:r>
              <a:rPr lang="ru-RU" dirty="0" smtClean="0"/>
              <a:t>. </a:t>
            </a:r>
            <a:r>
              <a:rPr lang="ru-RU" dirty="0" err="1" smtClean="0"/>
              <a:t>Турбидиметрия</a:t>
            </a:r>
            <a:r>
              <a:rPr lang="ru-RU" dirty="0" smtClean="0"/>
              <a:t> </a:t>
            </a:r>
            <a:r>
              <a:rPr lang="ru-RU" dirty="0" err="1" smtClean="0"/>
              <a:t>инъекциялық ерітінділердегі</a:t>
            </a:r>
            <a:r>
              <a:rPr lang="ru-RU" dirty="0" smtClean="0"/>
              <a:t> </a:t>
            </a:r>
            <a:r>
              <a:rPr lang="ru-RU" dirty="0" err="1" smtClean="0"/>
              <a:t>алкалоидтардың құрамын бағалау және антибиотиктердің белсенділігін</a:t>
            </a:r>
            <a:r>
              <a:rPr lang="ru-RU" dirty="0" smtClean="0"/>
              <a:t> </a:t>
            </a:r>
            <a:r>
              <a:rPr lang="ru-RU" dirty="0" err="1" smtClean="0"/>
              <a:t>анықтау үшін қолданылады.</a:t>
            </a:r>
            <a:endParaRPr lang="ru-RU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2"/>
          <p:cNvSpPr>
            <a:spLocks noGrp="1"/>
          </p:cNvSpPr>
          <p:nvPr>
            <p:ph type="title"/>
          </p:nvPr>
        </p:nvSpPr>
        <p:spPr bwMode="auto">
          <a:noFill/>
          <a:ln w="9525"/>
        </p:spPr>
        <p:txBody>
          <a:bodyPr wrap="square" lIns="91440" tIns="45720" rIns="91440" bIns="45720" numCol="1" compatLnSpc="1">
            <a:prstTxWarp prst="textNoShape">
              <a:avLst/>
            </a:prstTxWarp>
            <a:normAutofit fontScale="90000"/>
          </a:bodyPr>
          <a:lstStyle/>
          <a:p>
            <a:r>
              <a:rPr lang="ru-RU" sz="3800" dirty="0" err="1" smtClean="0">
                <a:latin typeface="Arial" charset="0"/>
              </a:rPr>
              <a:t>Коллоидты</a:t>
            </a:r>
            <a:r>
              <a:rPr lang="ru-RU" sz="3800" dirty="0" smtClean="0">
                <a:latin typeface="Arial" charset="0"/>
              </a:rPr>
              <a:t> </a:t>
            </a:r>
            <a:r>
              <a:rPr lang="ru-RU" sz="3800" dirty="0" err="1" smtClean="0">
                <a:latin typeface="Arial" charset="0"/>
              </a:rPr>
              <a:t>жүйелердің жарығы </a:t>
            </a:r>
            <a:r>
              <a:rPr lang="ru-RU" sz="3800" dirty="0" smtClean="0">
                <a:latin typeface="Arial" charset="0"/>
              </a:rPr>
              <a:t>мен </a:t>
            </a:r>
            <a:r>
              <a:rPr lang="ru-RU" sz="3800" dirty="0" err="1" smtClean="0">
                <a:latin typeface="Arial" charset="0"/>
              </a:rPr>
              <a:t>түсін сіңіру </a:t>
            </a:r>
            <a:r>
              <a:rPr lang="ru-RU" sz="3800" dirty="0" smtClean="0">
                <a:latin typeface="Arial" charset="0"/>
              </a:rPr>
              <a:t>(</a:t>
            </a:r>
            <a:r>
              <a:rPr lang="ru-RU" sz="3800" dirty="0" err="1" smtClean="0">
                <a:latin typeface="Arial" charset="0"/>
              </a:rPr>
              <a:t>сіңіру</a:t>
            </a:r>
            <a:r>
              <a:rPr lang="ru-RU" sz="3800" dirty="0" smtClean="0">
                <a:latin typeface="Arial" charset="0"/>
              </a:rPr>
              <a:t>)</a:t>
            </a:r>
            <a:endParaRPr lang="ru-RU" sz="3800" dirty="0" smtClean="0">
              <a:ln>
                <a:noFill/>
              </a:ln>
              <a:effectLst/>
              <a:latin typeface="Arial" charset="0"/>
            </a:endParaRPr>
          </a:p>
        </p:txBody>
      </p:sp>
      <p:sp>
        <p:nvSpPr>
          <p:cNvPr id="50179" name="Rectangle 3"/>
          <p:cNvSpPr>
            <a:spLocks noGrp="1"/>
          </p:cNvSpPr>
          <p:nvPr>
            <p:ph type="body" idx="1"/>
          </p:nvPr>
        </p:nvSpPr>
        <p:spPr>
          <a:xfrm>
            <a:off x="457200" y="1447800"/>
            <a:ext cx="8229600" cy="4678363"/>
          </a:xfrm>
        </p:spPr>
        <p:txBody>
          <a:bodyPr>
            <a:normAutofit fontScale="92500" lnSpcReduction="20000"/>
          </a:bodyPr>
          <a:lstStyle/>
          <a:p>
            <a:r>
              <a:rPr lang="ru-RU" dirty="0" err="1" smtClean="0">
                <a:latin typeface="Arial" charset="0"/>
              </a:rPr>
              <a:t>Коллоидты</a:t>
            </a:r>
            <a:r>
              <a:rPr lang="ru-RU" dirty="0" smtClean="0">
                <a:latin typeface="Arial" charset="0"/>
              </a:rPr>
              <a:t> </a:t>
            </a:r>
            <a:r>
              <a:rPr lang="ru-RU" dirty="0" err="1" smtClean="0">
                <a:latin typeface="Arial" charset="0"/>
              </a:rPr>
              <a:t>жүйелердің түсі нәтижесінде пайда</a:t>
            </a:r>
            <a:r>
              <a:rPr lang="ru-RU" dirty="0" smtClean="0">
                <a:latin typeface="Arial" charset="0"/>
              </a:rPr>
              <a:t> </a:t>
            </a:r>
            <a:r>
              <a:rPr lang="ru-RU" dirty="0" err="1" smtClean="0">
                <a:latin typeface="Arial" charset="0"/>
              </a:rPr>
              <a:t>болатын</a:t>
            </a:r>
            <a:r>
              <a:rPr lang="ru-RU" dirty="0" smtClean="0">
                <a:latin typeface="Arial" charset="0"/>
              </a:rPr>
              <a:t> </a:t>
            </a:r>
            <a:r>
              <a:rPr lang="ru-RU" dirty="0" err="1" smtClean="0">
                <a:latin typeface="Arial" charset="0"/>
              </a:rPr>
              <a:t>екі</a:t>
            </a:r>
            <a:r>
              <a:rPr lang="ru-RU" dirty="0" smtClean="0">
                <a:latin typeface="Arial" charset="0"/>
              </a:rPr>
              <a:t> </a:t>
            </a:r>
            <a:r>
              <a:rPr lang="ru-RU" dirty="0" err="1" smtClean="0">
                <a:latin typeface="Arial" charset="0"/>
              </a:rPr>
              <a:t>әсердің суперпозициясымен</a:t>
            </a:r>
            <a:r>
              <a:rPr lang="ru-RU" dirty="0" smtClean="0">
                <a:latin typeface="Arial" charset="0"/>
              </a:rPr>
              <a:t> </a:t>
            </a:r>
            <a:r>
              <a:rPr lang="ru-RU" dirty="0" err="1" smtClean="0">
                <a:latin typeface="Arial" charset="0"/>
              </a:rPr>
              <a:t>анықталады </a:t>
            </a:r>
            <a:r>
              <a:rPr lang="ru-RU" dirty="0" smtClean="0">
                <a:latin typeface="Arial" charset="0"/>
              </a:rPr>
              <a:t>- </a:t>
            </a:r>
            <a:r>
              <a:rPr lang="ru-RU" dirty="0" err="1" smtClean="0">
                <a:latin typeface="Arial" charset="0"/>
              </a:rPr>
              <a:t>шашырау</a:t>
            </a:r>
            <a:r>
              <a:rPr lang="ru-RU" dirty="0" smtClean="0">
                <a:latin typeface="Arial" charset="0"/>
              </a:rPr>
              <a:t> </a:t>
            </a:r>
            <a:r>
              <a:rPr lang="ru-RU" dirty="0" err="1" smtClean="0">
                <a:latin typeface="Arial" charset="0"/>
              </a:rPr>
              <a:t>және жарық жұту.</a:t>
            </a:r>
            <a:endParaRPr lang="ru-RU" dirty="0" smtClean="0">
              <a:latin typeface="Arial" charset="0"/>
            </a:endParaRPr>
          </a:p>
          <a:p>
            <a:r>
              <a:rPr lang="ru-RU" dirty="0" smtClean="0">
                <a:latin typeface="Arial" charset="0"/>
              </a:rPr>
              <a:t>Радиусы 20 нм </a:t>
            </a:r>
            <a:r>
              <a:rPr lang="ru-RU" dirty="0" err="1" smtClean="0">
                <a:latin typeface="Arial" charset="0"/>
              </a:rPr>
              <a:t>болатын</a:t>
            </a:r>
            <a:r>
              <a:rPr lang="ru-RU" dirty="0" smtClean="0">
                <a:latin typeface="Arial" charset="0"/>
              </a:rPr>
              <a:t> </a:t>
            </a:r>
            <a:r>
              <a:rPr lang="ru-RU" dirty="0" err="1" smtClean="0">
                <a:latin typeface="Arial" charset="0"/>
              </a:rPr>
              <a:t>бөлшектері </a:t>
            </a:r>
            <a:r>
              <a:rPr lang="ru-RU" dirty="0" smtClean="0">
                <a:latin typeface="Arial" charset="0"/>
              </a:rPr>
              <a:t>бар алтын </a:t>
            </a:r>
            <a:r>
              <a:rPr lang="ru-RU" dirty="0" err="1" smtClean="0">
                <a:latin typeface="Arial" charset="0"/>
              </a:rPr>
              <a:t>зольдары</a:t>
            </a:r>
            <a:r>
              <a:rPr lang="ru-RU" dirty="0" smtClean="0">
                <a:latin typeface="Arial" charset="0"/>
              </a:rPr>
              <a:t> </a:t>
            </a:r>
            <a:r>
              <a:rPr lang="ru-RU" dirty="0" err="1" smtClean="0">
                <a:latin typeface="Arial" charset="0"/>
              </a:rPr>
              <a:t>спектрдің жасыл</a:t>
            </a:r>
            <a:r>
              <a:rPr lang="ru-RU" dirty="0" smtClean="0">
                <a:latin typeface="Arial" charset="0"/>
              </a:rPr>
              <a:t> </a:t>
            </a:r>
            <a:r>
              <a:rPr lang="ru-RU" dirty="0" err="1" smtClean="0">
                <a:latin typeface="Arial" charset="0"/>
              </a:rPr>
              <a:t>бөлігін </a:t>
            </a:r>
            <a:r>
              <a:rPr lang="ru-RU" dirty="0" smtClean="0">
                <a:latin typeface="Arial" charset="0"/>
              </a:rPr>
              <a:t>(530 нм) </a:t>
            </a:r>
            <a:r>
              <a:rPr lang="ru-RU" dirty="0" err="1" smtClean="0">
                <a:latin typeface="Arial" charset="0"/>
              </a:rPr>
              <a:t>сіңіреді</a:t>
            </a:r>
            <a:r>
              <a:rPr lang="ru-RU" dirty="0" smtClean="0">
                <a:latin typeface="Arial" charset="0"/>
              </a:rPr>
              <a:t>, </a:t>
            </a:r>
            <a:r>
              <a:rPr lang="ru-RU" dirty="0" err="1" smtClean="0">
                <a:latin typeface="Arial" charset="0"/>
              </a:rPr>
              <a:t>сондықтан ол</a:t>
            </a:r>
            <a:r>
              <a:rPr lang="ru-RU" dirty="0" smtClean="0">
                <a:latin typeface="Arial" charset="0"/>
              </a:rPr>
              <a:t> </a:t>
            </a:r>
            <a:r>
              <a:rPr lang="ru-RU" dirty="0" err="1" smtClean="0">
                <a:latin typeface="Arial" charset="0"/>
              </a:rPr>
              <a:t>қызыл</a:t>
            </a:r>
            <a:r>
              <a:rPr lang="ru-RU" dirty="0" smtClean="0">
                <a:latin typeface="Arial" charset="0"/>
              </a:rPr>
              <a:t>; 40-50 нм </a:t>
            </a:r>
            <a:r>
              <a:rPr lang="ru-RU" dirty="0" err="1" smtClean="0">
                <a:latin typeface="Arial" charset="0"/>
              </a:rPr>
              <a:t>радиуста</a:t>
            </a:r>
            <a:r>
              <a:rPr lang="ru-RU" dirty="0" smtClean="0">
                <a:latin typeface="Arial" charset="0"/>
              </a:rPr>
              <a:t> - </a:t>
            </a:r>
            <a:r>
              <a:rPr lang="ru-RU" dirty="0" err="1" smtClean="0">
                <a:latin typeface="Arial" charset="0"/>
              </a:rPr>
              <a:t>спектрдің сары</a:t>
            </a:r>
            <a:r>
              <a:rPr lang="ru-RU" dirty="0" smtClean="0">
                <a:latin typeface="Arial" charset="0"/>
              </a:rPr>
              <a:t> </a:t>
            </a:r>
            <a:r>
              <a:rPr lang="ru-RU" dirty="0" err="1" smtClean="0">
                <a:latin typeface="Arial" charset="0"/>
              </a:rPr>
              <a:t>бөлігін </a:t>
            </a:r>
            <a:r>
              <a:rPr lang="ru-RU" dirty="0" smtClean="0">
                <a:latin typeface="Arial" charset="0"/>
              </a:rPr>
              <a:t>(590-600 нм) </a:t>
            </a:r>
            <a:r>
              <a:rPr lang="ru-RU" dirty="0" err="1" smtClean="0">
                <a:latin typeface="Arial" charset="0"/>
              </a:rPr>
              <a:t>сіңіреді </a:t>
            </a:r>
            <a:r>
              <a:rPr lang="ru-RU" dirty="0" smtClean="0">
                <a:latin typeface="Arial" charset="0"/>
              </a:rPr>
              <a:t>- </a:t>
            </a:r>
            <a:r>
              <a:rPr lang="ru-RU" dirty="0" err="1" smtClean="0">
                <a:latin typeface="Arial" charset="0"/>
              </a:rPr>
              <a:t>көк</a:t>
            </a:r>
            <a:r>
              <a:rPr lang="ru-RU" dirty="0" smtClean="0">
                <a:latin typeface="Arial" charset="0"/>
              </a:rPr>
              <a:t>; </a:t>
            </a:r>
            <a:r>
              <a:rPr lang="ru-RU" dirty="0" err="1" smtClean="0">
                <a:latin typeface="Arial" charset="0"/>
              </a:rPr>
              <a:t>және өте ұсақ дисперсті</a:t>
            </a:r>
            <a:r>
              <a:rPr lang="ru-RU" dirty="0" smtClean="0">
                <a:latin typeface="Arial" charset="0"/>
              </a:rPr>
              <a:t> золь </a:t>
            </a:r>
            <a:r>
              <a:rPr lang="ru-RU" dirty="0" err="1" smtClean="0">
                <a:latin typeface="Arial" charset="0"/>
              </a:rPr>
              <a:t>спектрдің көк бөлігін </a:t>
            </a:r>
            <a:r>
              <a:rPr lang="ru-RU" dirty="0" smtClean="0">
                <a:latin typeface="Arial" charset="0"/>
              </a:rPr>
              <a:t>(440-450 нм) </a:t>
            </a:r>
            <a:r>
              <a:rPr lang="ru-RU" dirty="0" err="1" smtClean="0">
                <a:latin typeface="Arial" charset="0"/>
              </a:rPr>
              <a:t>сіңіреді және сары</a:t>
            </a:r>
            <a:r>
              <a:rPr lang="ru-RU" dirty="0" smtClean="0">
                <a:latin typeface="Arial" charset="0"/>
              </a:rPr>
              <a:t> </a:t>
            </a:r>
            <a:r>
              <a:rPr lang="ru-RU" dirty="0" err="1" smtClean="0">
                <a:latin typeface="Arial" charset="0"/>
              </a:rPr>
              <a:t>түске ие</a:t>
            </a:r>
            <a:r>
              <a:rPr lang="ru-RU" dirty="0" smtClean="0">
                <a:latin typeface="Arial" charset="0"/>
              </a:rPr>
              <a:t> </a:t>
            </a:r>
            <a:r>
              <a:rPr lang="ru-RU" dirty="0" err="1" smtClean="0">
                <a:latin typeface="Arial" charset="0"/>
              </a:rPr>
              <a:t>болады</a:t>
            </a:r>
            <a:r>
              <a:rPr lang="ru-RU" dirty="0" smtClean="0">
                <a:latin typeface="Arial" charset="0"/>
              </a:rPr>
              <a:t>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/>
          </p:cNvSpPr>
          <p:nvPr>
            <p:ph type="ctrTitle"/>
          </p:nvPr>
        </p:nvSpPr>
        <p:spPr bwMode="auto">
          <a:xfrm>
            <a:off x="395288" y="1844675"/>
            <a:ext cx="8388350" cy="2447925"/>
          </a:xfrm>
          <a:noFill/>
          <a:ln w="9525"/>
        </p:spPr>
        <p:txBody>
          <a:bodyPr wrap="square" lIns="91440" tIns="45720" rIns="91440" bIns="45720" numCol="1" compatLnSpc="1">
            <a:prstTxWarp prst="textNoShape">
              <a:avLst/>
            </a:prstTxWarp>
          </a:bodyPr>
          <a:lstStyle/>
          <a:p>
            <a:r>
              <a:rPr lang="ru-RU" sz="6000" dirty="0" err="1" smtClean="0">
                <a:latin typeface="Arial" charset="0"/>
              </a:rPr>
              <a:t>Дисперсті</a:t>
            </a:r>
            <a:r>
              <a:rPr lang="ru-RU" sz="6000" dirty="0" smtClean="0">
                <a:latin typeface="Arial" charset="0"/>
              </a:rPr>
              <a:t> </a:t>
            </a:r>
            <a:r>
              <a:rPr lang="ru-RU" sz="6000" dirty="0" err="1" smtClean="0">
                <a:latin typeface="Arial" charset="0"/>
              </a:rPr>
              <a:t>жүйелердің оптикалық қасиеттері</a:t>
            </a:r>
            <a:endParaRPr lang="ru-RU" sz="6000" dirty="0" smtClean="0">
              <a:ln>
                <a:noFill/>
              </a:ln>
              <a:effectLst/>
              <a:latin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Rectangle 1"/>
          <p:cNvSpPr>
            <a:spLocks noChangeArrowheads="1"/>
          </p:cNvSpPr>
          <p:nvPr/>
        </p:nvSpPr>
        <p:spPr bwMode="auto">
          <a:xfrm>
            <a:off x="0" y="431711"/>
            <a:ext cx="8893175" cy="61247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indent="450850" algn="just">
              <a:tabLst>
                <a:tab pos="269875" algn="l"/>
              </a:tabLst>
            </a:pPr>
            <a:r>
              <a:rPr lang="ru-RU" sz="2800" dirty="0" err="1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Дисперсті</a:t>
            </a:r>
            <a:r>
              <a:rPr lang="ru-RU" sz="2800" dirty="0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фазалық бөлшектердің қасиеттеріне және олардың мөлшеріне байланысты</a:t>
            </a:r>
            <a:r>
              <a:rPr lang="ru-RU" sz="2800" dirty="0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дисперсті</a:t>
            </a:r>
            <a:r>
              <a:rPr lang="ru-RU" sz="2800" dirty="0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жүйе арқылы өтетін жарық шашырап</a:t>
            </a:r>
            <a:r>
              <a:rPr lang="ru-RU" sz="2800" dirty="0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, </a:t>
            </a:r>
            <a:r>
              <a:rPr lang="ru-RU" sz="2800" dirty="0" err="1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шағылысып немесе</a:t>
            </a:r>
            <a:r>
              <a:rPr lang="ru-RU" sz="2800" dirty="0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жұтылуы мүмкін.</a:t>
            </a:r>
            <a:endParaRPr lang="ru-RU" sz="2800" dirty="0" smtClean="0">
              <a:latin typeface="Calibri" pitchFamily="34" charset="0"/>
              <a:ea typeface="Calibri" pitchFamily="34" charset="0"/>
              <a:cs typeface="Times New Roman" pitchFamily="18" charset="0"/>
            </a:endParaRPr>
          </a:p>
          <a:p>
            <a:pPr indent="450850" algn="just">
              <a:tabLst>
                <a:tab pos="269875" algn="l"/>
              </a:tabLst>
            </a:pPr>
            <a:r>
              <a:rPr lang="ru-RU" sz="2800" dirty="0" err="1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Коллоидты</a:t>
            </a:r>
            <a:r>
              <a:rPr lang="ru-RU" sz="2800" dirty="0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жүйелер арқылы жарықтың шашырау</a:t>
            </a:r>
            <a:r>
              <a:rPr lang="ru-RU" sz="2800" dirty="0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құбылысын </a:t>
            </a:r>
            <a:r>
              <a:rPr lang="ru-RU" sz="2800" dirty="0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Фарадей (1857) алтын </a:t>
            </a:r>
            <a:r>
              <a:rPr lang="ru-RU" sz="2800" dirty="0" err="1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зольдерін</a:t>
            </a:r>
            <a:r>
              <a:rPr lang="ru-RU" sz="2800" dirty="0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зерттеу</a:t>
            </a:r>
            <a:r>
              <a:rPr lang="ru-RU" sz="2800" dirty="0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кезінде</a:t>
            </a:r>
            <a:r>
              <a:rPr lang="ru-RU" sz="2800" dirty="0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байқады</a:t>
            </a:r>
            <a:r>
              <a:rPr lang="ru-RU" sz="2800" dirty="0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.</a:t>
            </a:r>
          </a:p>
          <a:p>
            <a:pPr indent="450850" algn="just">
              <a:tabLst>
                <a:tab pos="269875" algn="l"/>
              </a:tabLst>
            </a:pPr>
            <a:r>
              <a:rPr lang="ru-RU" sz="2800" dirty="0" err="1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Шашырау</a:t>
            </a:r>
            <a:r>
              <a:rPr lang="ru-RU" sz="2800" dirty="0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нәтижесінде коллоидты</a:t>
            </a:r>
            <a:r>
              <a:rPr lang="ru-RU" sz="2800" dirty="0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ерітіндіден</a:t>
            </a:r>
            <a:r>
              <a:rPr lang="ru-RU" sz="2800" dirty="0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өтетін жарық сәулесі көрінетін болады</a:t>
            </a:r>
            <a:r>
              <a:rPr lang="ru-RU" sz="2800" dirty="0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 (</a:t>
            </a:r>
            <a:r>
              <a:rPr lang="ru-RU" sz="2800" dirty="0" err="1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Тиндалл</a:t>
            </a:r>
            <a:r>
              <a:rPr lang="ru-RU" sz="2800" dirty="0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эффектісі</a:t>
            </a:r>
            <a:r>
              <a:rPr lang="ru-RU" sz="2800" dirty="0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).</a:t>
            </a:r>
          </a:p>
          <a:p>
            <a:pPr indent="450850" algn="just">
              <a:tabLst>
                <a:tab pos="269875" algn="l"/>
              </a:tabLst>
            </a:pPr>
            <a:r>
              <a:rPr lang="ru-RU" sz="2800" dirty="0" err="1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Егер</a:t>
            </a:r>
            <a:r>
              <a:rPr lang="ru-RU" sz="2800" dirty="0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бөлшектердің мөлшері түсетін жарықтың</a:t>
            </a:r>
            <a:r>
              <a:rPr lang="ru-RU" sz="2800" dirty="0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en-US" sz="2800" dirty="0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a &lt;1/2 light </a:t>
            </a:r>
            <a:r>
              <a:rPr lang="ru-RU" sz="2800" dirty="0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жарты </a:t>
            </a:r>
            <a:r>
              <a:rPr lang="ru-RU" sz="2800" dirty="0" err="1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толқын ұзындығынан </a:t>
            </a:r>
            <a:r>
              <a:rPr lang="ru-RU" sz="2800" dirty="0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аз </a:t>
            </a:r>
            <a:r>
              <a:rPr lang="ru-RU" sz="2800" dirty="0" err="1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болса</a:t>
            </a:r>
            <a:r>
              <a:rPr lang="ru-RU" sz="2800" dirty="0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, </a:t>
            </a:r>
            <a:r>
              <a:rPr lang="ru-RU" sz="2800" dirty="0" err="1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жарықтың шашырауы</a:t>
            </a:r>
            <a:r>
              <a:rPr lang="ru-RU" sz="2800" dirty="0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байқалады</a:t>
            </a:r>
            <a:r>
              <a:rPr lang="ru-RU" sz="2800" dirty="0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.</a:t>
            </a:r>
          </a:p>
          <a:p>
            <a:pPr indent="450850" algn="just">
              <a:tabLst>
                <a:tab pos="269875" algn="l"/>
              </a:tabLst>
            </a:pPr>
            <a:r>
              <a:rPr lang="ru-RU" sz="2800" dirty="0" err="1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Жарық бөлшектердің айналасында</a:t>
            </a:r>
            <a:r>
              <a:rPr lang="ru-RU" sz="2800" dirty="0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бүгіліп, барлық бағытта таралатын</a:t>
            </a:r>
            <a:r>
              <a:rPr lang="ru-RU" sz="2800" dirty="0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толқындар түрінде шашырайды</a:t>
            </a:r>
            <a:r>
              <a:rPr lang="ru-RU" sz="2800" dirty="0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.</a:t>
            </a:r>
            <a:endParaRPr lang="ru-RU" sz="2800" dirty="0">
              <a:latin typeface="Calibri" pitchFamily="34" charset="0"/>
              <a:ea typeface="Calibri" pitchFamily="34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5" name="Rectangle 3"/>
          <p:cNvSpPr>
            <a:spLocks noGrp="1"/>
          </p:cNvSpPr>
          <p:nvPr>
            <p:ph type="body" idx="1"/>
          </p:nvPr>
        </p:nvSpPr>
        <p:spPr>
          <a:xfrm>
            <a:off x="323850" y="981075"/>
            <a:ext cx="8229600" cy="4678363"/>
          </a:xfrm>
        </p:spPr>
        <p:txBody>
          <a:bodyPr/>
          <a:lstStyle/>
          <a:p>
            <a:pPr algn="just" eaLnBrk="0" hangingPunct="0">
              <a:spcBef>
                <a:spcPct val="0"/>
              </a:spcBef>
              <a:buClrTx/>
              <a:buSzTx/>
              <a:buFontTx/>
              <a:buNone/>
            </a:pPr>
            <a:r>
              <a:rPr lang="ru-RU" dirty="0" err="1" smtClean="0"/>
              <a:t>Шашыраудың бұл түрі </a:t>
            </a:r>
            <a:r>
              <a:rPr lang="ru-RU" dirty="0" smtClean="0"/>
              <a:t>опалесценция </a:t>
            </a:r>
            <a:r>
              <a:rPr lang="ru-RU" dirty="0" err="1" smtClean="0"/>
              <a:t>деп</a:t>
            </a:r>
            <a:r>
              <a:rPr lang="ru-RU" dirty="0" smtClean="0"/>
              <a:t> </a:t>
            </a:r>
            <a:r>
              <a:rPr lang="ru-RU" dirty="0" err="1" smtClean="0"/>
              <a:t>аталады</a:t>
            </a:r>
            <a:r>
              <a:rPr lang="ru-RU" dirty="0" smtClean="0"/>
              <a:t>, </a:t>
            </a:r>
            <a:r>
              <a:rPr lang="ru-RU" dirty="0" err="1" smtClean="0"/>
              <a:t>ол</a:t>
            </a:r>
            <a:r>
              <a:rPr lang="ru-RU" dirty="0" smtClean="0"/>
              <a:t> </a:t>
            </a:r>
            <a:r>
              <a:rPr lang="ru-RU" dirty="0" err="1" smtClean="0"/>
              <a:t>зольдерге</a:t>
            </a:r>
            <a:r>
              <a:rPr lang="ru-RU" dirty="0" smtClean="0"/>
              <a:t> </a:t>
            </a:r>
            <a:r>
              <a:rPr lang="ru-RU" dirty="0" err="1" smtClean="0"/>
              <a:t>тән</a:t>
            </a:r>
            <a:r>
              <a:rPr lang="ru-RU" dirty="0" smtClean="0"/>
              <a:t>, </a:t>
            </a:r>
            <a:r>
              <a:rPr lang="ru-RU" dirty="0" err="1" smtClean="0"/>
              <a:t>күңгірт түстің люминесценциясы</a:t>
            </a:r>
            <a:r>
              <a:rPr lang="ru-RU" dirty="0" smtClean="0"/>
              <a:t> </a:t>
            </a:r>
            <a:r>
              <a:rPr lang="ru-RU" dirty="0" err="1" smtClean="0"/>
              <a:t>ретінде</a:t>
            </a:r>
            <a:r>
              <a:rPr lang="ru-RU" dirty="0" smtClean="0"/>
              <a:t> </a:t>
            </a:r>
            <a:r>
              <a:rPr lang="ru-RU" dirty="0" err="1" smtClean="0"/>
              <a:t>көрінеді</a:t>
            </a:r>
            <a:r>
              <a:rPr lang="ru-RU" dirty="0" smtClean="0"/>
              <a:t>, </a:t>
            </a:r>
            <a:r>
              <a:rPr lang="ru-RU" dirty="0" err="1" smtClean="0"/>
              <a:t>көбінесе көкшіл реңктер </a:t>
            </a:r>
            <a:r>
              <a:rPr lang="ru-RU" dirty="0" smtClean="0"/>
              <a:t>(</a:t>
            </a:r>
            <a:r>
              <a:rPr lang="ru-RU" dirty="0" err="1" smtClean="0"/>
              <a:t>бұл әсер молекулалық және иондық ерітінділерде</a:t>
            </a:r>
            <a:r>
              <a:rPr lang="ru-RU" dirty="0" smtClean="0"/>
              <a:t> </a:t>
            </a:r>
            <a:r>
              <a:rPr lang="ru-RU" dirty="0" err="1" smtClean="0"/>
              <a:t>байқалмайды</a:t>
            </a:r>
            <a:r>
              <a:rPr lang="ru-RU" dirty="0" smtClean="0"/>
              <a:t>).</a:t>
            </a:r>
          </a:p>
        </p:txBody>
      </p:sp>
      <p:sp>
        <p:nvSpPr>
          <p:cNvPr id="38917" name="Rectangle 5"/>
          <p:cNvSpPr>
            <a:spLocks noChangeArrowheads="1"/>
          </p:cNvSpPr>
          <p:nvPr/>
        </p:nvSpPr>
        <p:spPr bwMode="auto">
          <a:xfrm>
            <a:off x="0" y="3167063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Rectangle 1"/>
          <p:cNvSpPr>
            <a:spLocks noChangeArrowheads="1"/>
          </p:cNvSpPr>
          <p:nvPr/>
        </p:nvSpPr>
        <p:spPr bwMode="auto">
          <a:xfrm>
            <a:off x="357188" y="500271"/>
            <a:ext cx="8358187" cy="21236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indent="450850" algn="just">
              <a:tabLst>
                <a:tab pos="269875" algn="l"/>
              </a:tabLst>
            </a:pPr>
            <a:r>
              <a:rPr lang="ru-RU" sz="2200" b="1" dirty="0" err="1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Жарықты шашырату</a:t>
            </a:r>
            <a:r>
              <a:rPr lang="ru-RU" sz="2200" b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ru-RU" sz="2200" b="1" dirty="0" err="1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қабілетіне </a:t>
            </a:r>
            <a:r>
              <a:rPr lang="ru-RU" sz="2200" b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тек </a:t>
            </a:r>
            <a:r>
              <a:rPr lang="ru-RU" sz="2200" b="1" dirty="0" err="1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бөлшектер ғана емес</a:t>
            </a:r>
            <a:r>
              <a:rPr lang="ru-RU" sz="2200" b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, </a:t>
            </a:r>
            <a:r>
              <a:rPr lang="ru-RU" sz="2200" b="1" dirty="0" err="1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сонымен</a:t>
            </a:r>
            <a:r>
              <a:rPr lang="ru-RU" sz="2200" b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ru-RU" sz="2200" b="1" dirty="0" err="1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қатар ортаның біртектілігін</a:t>
            </a:r>
            <a:r>
              <a:rPr lang="ru-RU" sz="2200" b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ru-RU" sz="2200" b="1" dirty="0" err="1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бұзатын молекулалардың</a:t>
            </a:r>
            <a:r>
              <a:rPr lang="ru-RU" sz="2200" b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, </a:t>
            </a:r>
            <a:r>
              <a:rPr lang="ru-RU" sz="2200" b="1" dirty="0" err="1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макромолекулалардың</a:t>
            </a:r>
            <a:r>
              <a:rPr lang="ru-RU" sz="2200" b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, </a:t>
            </a:r>
            <a:r>
              <a:rPr lang="ru-RU" sz="2200" b="1" dirty="0" err="1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қосындылардың ассоциациялары</a:t>
            </a:r>
            <a:r>
              <a:rPr lang="ru-RU" sz="2200" b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ru-RU" sz="2200" b="1" dirty="0" err="1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ие</a:t>
            </a:r>
            <a:r>
              <a:rPr lang="ru-RU" sz="2200" b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 </a:t>
            </a:r>
            <a:r>
              <a:rPr lang="ru-RU" sz="2200" b="1" dirty="0" err="1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Шашырау</a:t>
            </a:r>
            <a:r>
              <a:rPr lang="ru-RU" sz="2200" b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ru-RU" sz="2200" b="1" dirty="0" err="1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жарықтың заттың өзгеруінен тұрады, ол</a:t>
            </a:r>
            <a:r>
              <a:rPr lang="ru-RU" sz="2200" b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ru-RU" sz="2200" b="1" dirty="0" err="1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жарық бағытының өзгеруімен жүреді.</a:t>
            </a:r>
            <a:r>
              <a:rPr lang="ru-RU" sz="2200" b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ru-RU" sz="2200" b="1" dirty="0" err="1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Схемалық түрде жарықтың шашырау</a:t>
            </a:r>
            <a:r>
              <a:rPr lang="ru-RU" sz="2200" b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ru-RU" sz="2200" b="1" dirty="0" err="1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процесі</a:t>
            </a:r>
            <a:r>
              <a:rPr lang="ru-RU" sz="2200" b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ru-RU" sz="2200" b="1" dirty="0" err="1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келесідей</a:t>
            </a:r>
            <a:r>
              <a:rPr lang="ru-RU" sz="2200" b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:</a:t>
            </a:r>
            <a:endParaRPr lang="ru-RU" sz="2200" b="1" dirty="0">
              <a:ea typeface="Calibri" pitchFamily="34" charset="0"/>
              <a:cs typeface="Times New Roman" pitchFamily="18" charset="0"/>
            </a:endParaRPr>
          </a:p>
        </p:txBody>
      </p:sp>
      <p:pic>
        <p:nvPicPr>
          <p:cNvPr id="16386" name="Рисунок 1"/>
          <p:cNvPicPr>
            <a:picLocks noChangeAspect="1" noChangeArrowheads="1"/>
          </p:cNvPicPr>
          <p:nvPr/>
        </p:nvPicPr>
        <p:blipFill>
          <a:blip r:embed="rId2" cstate="print"/>
          <a:srcRect l="3972" t="19810" r="2777" b="3946"/>
          <a:stretch>
            <a:fillRect/>
          </a:stretch>
        </p:blipFill>
        <p:spPr bwMode="auto">
          <a:xfrm>
            <a:off x="2071688" y="2643188"/>
            <a:ext cx="5237162" cy="3282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Прямоугольник 3"/>
          <p:cNvSpPr/>
          <p:nvPr/>
        </p:nvSpPr>
        <p:spPr>
          <a:xfrm>
            <a:off x="1428750" y="5929313"/>
            <a:ext cx="6786563" cy="430212"/>
          </a:xfrm>
          <a:prstGeom prst="rect">
            <a:avLst/>
          </a:prstGeom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200" b="1" dirty="0" err="1" smtClean="0">
                <a:solidFill>
                  <a:schemeClr val="tx2">
                    <a:lumMod val="10000"/>
                  </a:schemeClr>
                </a:solidFill>
                <a:latin typeface="+mn-lt"/>
              </a:rPr>
              <a:t>Сурет</a:t>
            </a:r>
            <a:r>
              <a:rPr lang="ru-RU" sz="2200" b="1" dirty="0" smtClean="0">
                <a:solidFill>
                  <a:schemeClr val="tx2">
                    <a:lumMod val="10000"/>
                  </a:schemeClr>
                </a:solidFill>
                <a:latin typeface="+mn-lt"/>
              </a:rPr>
              <a:t>. </a:t>
            </a:r>
            <a:r>
              <a:rPr lang="ru-RU" sz="2200" b="1" dirty="0">
                <a:solidFill>
                  <a:schemeClr val="tx2">
                    <a:lumMod val="10000"/>
                  </a:schemeClr>
                </a:solidFill>
                <a:latin typeface="+mn-lt"/>
              </a:rPr>
              <a:t>1. </a:t>
            </a:r>
            <a:r>
              <a:rPr lang="ru-RU" sz="2200" b="1" dirty="0" err="1" smtClean="0">
                <a:solidFill>
                  <a:schemeClr val="tx2">
                    <a:lumMod val="10000"/>
                  </a:schemeClr>
                </a:solidFill>
                <a:latin typeface="+mn-lt"/>
              </a:rPr>
              <a:t>Тиндаль</a:t>
            </a:r>
            <a:r>
              <a:rPr lang="ru-RU" sz="2200" b="1" dirty="0" smtClean="0">
                <a:solidFill>
                  <a:schemeClr val="tx2">
                    <a:lumMod val="10000"/>
                  </a:schemeClr>
                </a:solidFill>
                <a:latin typeface="+mn-lt"/>
              </a:rPr>
              <a:t> </a:t>
            </a:r>
            <a:r>
              <a:rPr lang="ru-RU" sz="2200" b="1" dirty="0" err="1" smtClean="0">
                <a:solidFill>
                  <a:schemeClr val="tx2">
                    <a:lumMod val="10000"/>
                  </a:schemeClr>
                </a:solidFill>
                <a:latin typeface="+mn-lt"/>
              </a:rPr>
              <a:t>эффектісі</a:t>
            </a:r>
            <a:endParaRPr lang="ru-RU" sz="2200" b="1" dirty="0">
              <a:solidFill>
                <a:schemeClr val="tx2">
                  <a:lumMod val="10000"/>
                </a:schemeClr>
              </a:solidFill>
              <a:latin typeface="+mn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476672"/>
            <a:ext cx="8229600" cy="5649491"/>
          </a:xfrm>
        </p:spPr>
        <p:txBody>
          <a:bodyPr>
            <a:normAutofit fontScale="85000" lnSpcReduction="10000"/>
          </a:bodyPr>
          <a:lstStyle/>
          <a:p>
            <a:r>
              <a:rPr lang="kk-KZ" b="1" dirty="0"/>
              <a:t>Жарықтың шашырауы 2r&lt;0,1λ</a:t>
            </a:r>
            <a:r>
              <a:rPr lang="kk-KZ" dirty="0"/>
              <a:t>  болғанда байқалады,яғни бөлшектің диаметрі түсетін жарықтың толқын ұзындығының оннан бірінен кіші болуы керек. Жарық спектрінің толқын ұзындығы 380-760 нм аралығында тербеледі; осыдан шашырау қарқындылығы нанобөлшек өлшеміне сәйкес келетін, шамамен өлшемі 38-76 нм болатын бөлшектерде болады. Сұйық немесе газды ортада өлшенген нанобөлшектер көптеген өзі тектестерде кездеседі,сондықтан шашырауымен қатар жарықтың жұтылуының да маңызы зор. </a:t>
            </a:r>
            <a:endParaRPr lang="ru-RU" dirty="0"/>
          </a:p>
          <a:p>
            <a:r>
              <a:rPr lang="kk-KZ" b="1" dirty="0"/>
              <a:t>Экстинкция (Э) немесе оптикалық тығыздық (D) жарықтың жұтылуы есебінен қарқындылығының әлсіреуін анықтайды.</a:t>
            </a:r>
            <a:r>
              <a:rPr lang="kk-KZ" dirty="0"/>
              <a:t> </a:t>
            </a:r>
            <a:endParaRPr lang="ru-RU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kk-KZ" sz="2700" dirty="0" smtClean="0"/>
              <a:t/>
            </a:r>
            <a:br>
              <a:rPr lang="kk-KZ" sz="2700" dirty="0" smtClean="0"/>
            </a:br>
            <a:r>
              <a:rPr lang="kk-KZ" sz="2700" dirty="0"/>
              <a:t/>
            </a:r>
            <a:br>
              <a:rPr lang="kk-KZ" sz="2700" dirty="0"/>
            </a:br>
            <a:r>
              <a:rPr lang="kk-KZ" sz="2700" dirty="0" smtClean="0"/>
              <a:t/>
            </a:r>
            <a:br>
              <a:rPr lang="kk-KZ" sz="2700" dirty="0" smtClean="0"/>
            </a:br>
            <a:r>
              <a:rPr lang="kk-KZ" sz="2700" dirty="0" smtClean="0"/>
              <a:t>Көптеген </a:t>
            </a:r>
            <a:r>
              <a:rPr lang="kk-KZ" sz="2700" dirty="0"/>
              <a:t>бөлшектердің оптикалық қасиеттері</a:t>
            </a:r>
            <a:r>
              <a:rPr lang="ru-RU" sz="2700" dirty="0"/>
              <a:t/>
            </a:r>
            <a:br>
              <a:rPr lang="ru-RU" sz="2700" dirty="0"/>
            </a:br>
            <a:r>
              <a:rPr lang="kk-KZ" sz="2700" dirty="0"/>
              <a:t>I</a:t>
            </a:r>
            <a:r>
              <a:rPr lang="kk-KZ" sz="2700" baseline="-25000" dirty="0"/>
              <a:t>0, </a:t>
            </a:r>
            <a:r>
              <a:rPr lang="kk-KZ" sz="2700" dirty="0"/>
              <a:t>I</a:t>
            </a:r>
            <a:r>
              <a:rPr lang="kk-KZ" sz="2700" baseline="-25000" dirty="0"/>
              <a:t>пp, </a:t>
            </a:r>
            <a:r>
              <a:rPr lang="kk-KZ" sz="2700" dirty="0"/>
              <a:t>I</a:t>
            </a:r>
            <a:r>
              <a:rPr lang="kk-KZ" sz="2700" baseline="-25000" dirty="0"/>
              <a:t>p</a:t>
            </a:r>
            <a:r>
              <a:rPr lang="kk-KZ" sz="2700" dirty="0"/>
              <a:t>-түсетін, өткен және таралған жарықтың қарқындылығы</a:t>
            </a:r>
            <a:r>
              <a:rPr lang="ru-RU" dirty="0"/>
              <a:t/>
            </a:r>
            <a:br>
              <a:rPr lang="ru-RU" dirty="0"/>
            </a:br>
            <a:r>
              <a:rPr lang="kk-KZ" dirty="0"/>
              <a:t> 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Рисунок 3"/>
          <p:cNvPicPr/>
          <p:nvPr/>
        </p:nvPicPr>
        <p:blipFill rotWithShape="1">
          <a:blip r:embed="rId2" cstate="print">
            <a:biLevel thresh="75000"/>
            <a:extLst>
              <a:ext uri="{BEBA8EAE-BF5A-486C-A8C5-ECC9F3942E4B}">
                <a14:imgProps xmlns="" xmlns:wpc="http://schemas.microsoft.com/office/word/2010/wordprocessingCanvas" xmlns:mc="http://schemas.openxmlformats.org/markup-compatibility/2006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a14="http://schemas.microsoft.com/office/drawing/2010/main" xmlns:pic="http://schemas.openxmlformats.org/drawingml/2006/picture" xmlns:lc="http://schemas.openxmlformats.org/drawingml/2006/lockedCanvas">
                  <a14:imgLayer r:embed="rId12">
                    <a14:imgEffect>
                      <a14:sharpenSoften amount="50000"/>
                    </a14:imgEffect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="" xmlns:wpc="http://schemas.microsoft.com/office/word/2010/wordprocessingCanvas" xmlns:mc="http://schemas.openxmlformats.org/markup-compatibility/2006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a14="http://schemas.microsoft.com/office/drawing/2010/main" xmlns:pic="http://schemas.openxmlformats.org/drawingml/2006/picture" xmlns:lc="http://schemas.openxmlformats.org/drawingml/2006/lockedCanvas" val="0"/>
              </a:ext>
            </a:extLst>
          </a:blip>
          <a:srcRect l="19239" r="25651" b="3475"/>
          <a:stretch/>
        </p:blipFill>
        <p:spPr bwMode="auto">
          <a:xfrm>
            <a:off x="2555776" y="1988840"/>
            <a:ext cx="3600399" cy="3528392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="" xmlns:wpc="http://schemas.microsoft.com/office/word/2010/wordprocessingCanvas" xmlns:mc="http://schemas.openxmlformats.org/markup-compatibility/2006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a14="http://schemas.microsoft.com/office/drawing/2010/main" xmlns:pic="http://schemas.openxmlformats.org/drawingml/2006/picture" xmlns:lc="http://schemas.openxmlformats.org/drawingml/2006/lockedCanvas"/>
            </a:ext>
          </a:extLst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2"/>
          <p:cNvSpPr>
            <a:spLocks noGrp="1"/>
          </p:cNvSpPr>
          <p:nvPr>
            <p:ph type="title"/>
          </p:nvPr>
        </p:nvSpPr>
        <p:spPr bwMode="auto">
          <a:noFill/>
          <a:ln w="9525"/>
        </p:spPr>
        <p:txBody>
          <a:bodyPr wrap="square" lIns="91440" tIns="45720" rIns="91440" bIns="45720" numCol="1" compatLnSpc="1">
            <a:prstTxWarp prst="textNoShape">
              <a:avLst/>
            </a:prstTxWarp>
          </a:bodyPr>
          <a:lstStyle/>
          <a:p>
            <a:r>
              <a:rPr lang="ru-RU" sz="2800" dirty="0" err="1" smtClean="0"/>
              <a:t>Бөлшектің поляризацияланған жарық шашырау</a:t>
            </a:r>
            <a:r>
              <a:rPr lang="ru-RU" sz="2800" dirty="0" smtClean="0"/>
              <a:t> </a:t>
            </a:r>
            <a:r>
              <a:rPr lang="ru-RU" sz="2800" dirty="0" err="1" smtClean="0"/>
              <a:t>диаграммасы</a:t>
            </a:r>
            <a:r>
              <a:rPr lang="ru-RU" sz="2800" dirty="0" smtClean="0"/>
              <a:t> </a:t>
            </a:r>
            <a:r>
              <a:rPr lang="ru-RU" sz="2800" dirty="0" err="1" smtClean="0"/>
              <a:t>(ортадағы </a:t>
            </a:r>
            <a:r>
              <a:rPr lang="ru-RU" sz="2800" dirty="0" smtClean="0"/>
              <a:t>сфера)</a:t>
            </a:r>
            <a:endParaRPr lang="ru-RU" sz="3800" dirty="0" smtClean="0">
              <a:ln>
                <a:noFill/>
              </a:ln>
              <a:effectLst/>
            </a:endParaRPr>
          </a:p>
        </p:txBody>
      </p:sp>
      <p:sp>
        <p:nvSpPr>
          <p:cNvPr id="47107" name="Rectangle 3"/>
          <p:cNvSpPr>
            <a:spLocks noGrp="1"/>
          </p:cNvSpPr>
          <p:nvPr>
            <p:ph type="body" idx="1"/>
          </p:nvPr>
        </p:nvSpPr>
        <p:spPr>
          <a:xfrm>
            <a:off x="457200" y="1447800"/>
            <a:ext cx="8229600" cy="4678363"/>
          </a:xfrm>
        </p:spPr>
        <p:txBody>
          <a:bodyPr/>
          <a:lstStyle/>
          <a:p>
            <a:endParaRPr lang="ru-RU" smtClean="0"/>
          </a:p>
        </p:txBody>
      </p:sp>
      <p:pic>
        <p:nvPicPr>
          <p:cNvPr id="47108" name="Рисунок 1" descr="3_13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92275" y="2349500"/>
            <a:ext cx="6048375" cy="1951038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36</TotalTime>
  <Words>1060</Words>
  <Application>Microsoft Office PowerPoint</Application>
  <PresentationFormat>Экран (4:3)</PresentationFormat>
  <Paragraphs>63</Paragraphs>
  <Slides>24</Slides>
  <Notes>0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24</vt:i4>
      </vt:variant>
    </vt:vector>
  </HeadingPairs>
  <TitlesOfParts>
    <vt:vector size="26" baseType="lpstr">
      <vt:lpstr>Тема Office</vt:lpstr>
      <vt:lpstr>Формула</vt:lpstr>
      <vt:lpstr>Дәріс. № 10 Нано-жүйе арқылы жарық шашырау және жарық сіңіру.</vt:lpstr>
      <vt:lpstr>Оптикалық құбылыстар </vt:lpstr>
      <vt:lpstr>Дисперсті жүйелердің оптикалық қасиеттері</vt:lpstr>
      <vt:lpstr>Слайд 4</vt:lpstr>
      <vt:lpstr>Слайд 5</vt:lpstr>
      <vt:lpstr>Слайд 6</vt:lpstr>
      <vt:lpstr>Слайд 7</vt:lpstr>
      <vt:lpstr>   Көптеген бөлшектердің оптикалық қасиеттері I0, Iпp, Ip-түсетін, өткен және таралған жарықтың қарқындылығы   </vt:lpstr>
      <vt:lpstr>Бөлшектің поляризацияланған жарық шашырау диаграммасы (ортадағы сфера)</vt:lpstr>
      <vt:lpstr>Слайд 10</vt:lpstr>
      <vt:lpstr> Алтынның әр түрлі мөлшерлі нанобөлшектері үшін экстинкцияның жарық толқын ұзындығына тәуелділігі </vt:lpstr>
      <vt:lpstr>Рэлейдің жарық шашырау теориясы</vt:lpstr>
      <vt:lpstr>Геллер теңдеуі</vt:lpstr>
      <vt:lpstr>Ультрамикроскопия</vt:lpstr>
      <vt:lpstr>Слайд 15</vt:lpstr>
      <vt:lpstr>Слайд 16</vt:lpstr>
      <vt:lpstr>Слайд 17</vt:lpstr>
      <vt:lpstr>Нефелометрия</vt:lpstr>
      <vt:lpstr>Слайд 19</vt:lpstr>
      <vt:lpstr>Слайд 20</vt:lpstr>
      <vt:lpstr>Уравнение Ламберта-Бера </vt:lpstr>
      <vt:lpstr>Слайд 22</vt:lpstr>
      <vt:lpstr>Слайд 23</vt:lpstr>
      <vt:lpstr>Коллоидты жүйелердің жарығы мен түсін сіңіру (сіңіру)</vt:lpstr>
    </vt:vector>
  </TitlesOfParts>
  <Company>RePack by SPecialiST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Дәріс. № 10 Нано-жүйе арқылы жарық шашырау және жарық сіңіру.</dc:title>
  <dc:creator>Admin</dc:creator>
  <cp:lastModifiedBy>Admin</cp:lastModifiedBy>
  <cp:revision>6</cp:revision>
  <dcterms:created xsi:type="dcterms:W3CDTF">2019-01-12T18:19:08Z</dcterms:created>
  <dcterms:modified xsi:type="dcterms:W3CDTF">2022-10-10T20:27:53Z</dcterms:modified>
</cp:coreProperties>
</file>